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20"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ADC"/>
    <a:srgbClr val="00E7F2"/>
    <a:srgbClr val="00BD32"/>
    <a:srgbClr val="F0A622"/>
    <a:srgbClr val="5B7191"/>
    <a:srgbClr val="EAEEF3"/>
    <a:srgbClr val="CE1D02"/>
    <a:srgbClr val="E3EAF6"/>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5CFFA-3183-4C5D-A2CA-39767E3691BF}" v="1" dt="2024-08-22T18:19:59.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6" autoAdjust="0"/>
    <p:restoredTop sz="86447"/>
  </p:normalViewPr>
  <p:slideViewPr>
    <p:cSldViewPr snapToGrid="0" snapToObjects="1">
      <p:cViewPr varScale="1">
        <p:scale>
          <a:sx n="128" d="100"/>
          <a:sy n="128" d="100"/>
        </p:scale>
        <p:origin x="704"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DF5CFFA-3183-4C5D-A2CA-39767E3691BF}"/>
    <pc:docChg chg="undo custSel modSld">
      <pc:chgData name="Bess Dunlevy" userId="dd4b9a8537dbe9d0" providerId="LiveId" clId="{DDF5CFFA-3183-4C5D-A2CA-39767E3691BF}" dt="2024-08-22T18:19:59.898" v="35" actId="14826"/>
      <pc:docMkLst>
        <pc:docMk/>
      </pc:docMkLst>
      <pc:sldChg chg="addSp delSp modSp mod">
        <pc:chgData name="Bess Dunlevy" userId="dd4b9a8537dbe9d0" providerId="LiveId" clId="{DDF5CFFA-3183-4C5D-A2CA-39767E3691BF}" dt="2024-08-22T18:19:29.597" v="34" actId="478"/>
        <pc:sldMkLst>
          <pc:docMk/>
          <pc:sldMk cId="1036723312" sldId="320"/>
        </pc:sldMkLst>
        <pc:spChg chg="del">
          <ac:chgData name="Bess Dunlevy" userId="dd4b9a8537dbe9d0" providerId="LiveId" clId="{DDF5CFFA-3183-4C5D-A2CA-39767E3691BF}" dt="2024-08-22T18:18:58.371" v="7" actId="478"/>
          <ac:spMkLst>
            <pc:docMk/>
            <pc:sldMk cId="1036723312" sldId="320"/>
            <ac:spMk id="5" creationId="{5795E9B3-529A-1CCE-4296-FCB2C9F4A41D}"/>
          </ac:spMkLst>
        </pc:spChg>
        <pc:picChg chg="add del mod">
          <ac:chgData name="Bess Dunlevy" userId="dd4b9a8537dbe9d0" providerId="LiveId" clId="{DDF5CFFA-3183-4C5D-A2CA-39767E3691BF}" dt="2024-08-22T18:19:29.597" v="34" actId="478"/>
          <ac:picMkLst>
            <pc:docMk/>
            <pc:sldMk cId="1036723312" sldId="320"/>
            <ac:picMk id="21" creationId="{65513202-F934-056D-5B50-FD295AF7C4CB}"/>
          </ac:picMkLst>
        </pc:picChg>
      </pc:sldChg>
      <pc:sldChg chg="modSp mod">
        <pc:chgData name="Bess Dunlevy" userId="dd4b9a8537dbe9d0" providerId="LiveId" clId="{DDF5CFFA-3183-4C5D-A2CA-39767E3691BF}" dt="2024-08-22T18:19:59.898" v="35" actId="14826"/>
        <pc:sldMkLst>
          <pc:docMk/>
          <pc:sldMk cId="1925317832" sldId="342"/>
        </pc:sldMkLst>
        <pc:spChg chg="mod">
          <ac:chgData name="Bess Dunlevy" userId="dd4b9a8537dbe9d0" providerId="LiveId" clId="{DDF5CFFA-3183-4C5D-A2CA-39767E3691BF}" dt="2024-08-22T18:18:50.922" v="6" actId="20577"/>
          <ac:spMkLst>
            <pc:docMk/>
            <pc:sldMk cId="1925317832" sldId="342"/>
            <ac:spMk id="7" creationId="{5628ACD2-271B-C8D6-1975-F52557C504EE}"/>
          </ac:spMkLst>
        </pc:spChg>
        <pc:picChg chg="mod">
          <ac:chgData name="Bess Dunlevy" userId="dd4b9a8537dbe9d0" providerId="LiveId" clId="{DDF5CFFA-3183-4C5D-A2CA-39767E3691BF}" dt="2024-08-22T18:19:59.898" v="35" actId="14826"/>
          <ac:picMkLst>
            <pc:docMk/>
            <pc:sldMk cId="1925317832" sldId="342"/>
            <ac:picMk id="3" creationId="{FEC28768-587B-A402-038B-E1B1807C0E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717"/>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smartsheet.com/try-it?trp=12170&amp;utm_source=template-powerpoint&amp;utm_medium=content&amp;utm_campaign=A3+Status+Report+Slide-powerpoint-12170&amp;lpa=A3+Status+Report+Slide+powerpoint+1217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Side view of grey stairs">
            <a:extLst>
              <a:ext uri="{FF2B5EF4-FFF2-40B4-BE49-F238E27FC236}">
                <a16:creationId xmlns:a16="http://schemas.microsoft.com/office/drawing/2014/main" id="{6C9544D3-39FB-D9F0-F729-4B69929B1CF0}"/>
              </a:ext>
            </a:extLst>
          </p:cNvPr>
          <p:cNvPicPr>
            <a:picLocks noChangeAspect="1"/>
          </p:cNvPicPr>
          <p:nvPr/>
        </p:nvPicPr>
        <p:blipFill rotWithShape="1">
          <a:blip r:embed="rId2"/>
          <a:srcRect t="8120" b="7504"/>
          <a:stretch/>
        </p:blipFill>
        <p:spPr>
          <a:xfrm>
            <a:off x="0" y="0"/>
            <a:ext cx="12192000" cy="6858000"/>
          </a:xfrm>
          <a:prstGeom prst="rect">
            <a:avLst/>
          </a:prstGeom>
        </p:spPr>
      </p:pic>
      <p:pic>
        <p:nvPicPr>
          <p:cNvPr id="3" name="Picture 2">
            <a:extLst>
              <a:ext uri="{FF2B5EF4-FFF2-40B4-BE49-F238E27FC236}">
                <a16:creationId xmlns:a16="http://schemas.microsoft.com/office/drawing/2014/main" id="{FEC28768-587B-A402-038B-E1B1807C0E0E}"/>
              </a:ext>
            </a:extLst>
          </p:cNvPr>
          <p:cNvPicPr>
            <a:picLocks noChangeAspect="1"/>
          </p:cNvPicPr>
          <p:nvPr/>
        </p:nvPicPr>
        <p:blipFill>
          <a:blip r:embed="rId3"/>
          <a:srcRect/>
          <a:stretch/>
        </p:blipFill>
        <p:spPr>
          <a:xfrm>
            <a:off x="2293344" y="1804347"/>
            <a:ext cx="7605312" cy="4257612"/>
          </a:xfrm>
          <a:prstGeom prst="rect">
            <a:avLst/>
          </a:prstGeom>
          <a:noFill/>
          <a:ln w="28575">
            <a:noFill/>
          </a:ln>
          <a:effectLst>
            <a:outerShdw blurRad="50800" dist="38100" dir="5400000" algn="t" rotWithShape="0">
              <a:prstClr val="black">
                <a:alpha val="40000"/>
              </a:prstClr>
            </a:outerShdw>
          </a:effectLst>
        </p:spPr>
      </p:pic>
      <p:pic>
        <p:nvPicPr>
          <p:cNvPr id="4" name="Google Shape;93;p1">
            <a:hlinkClick r:id="rId4"/>
            <a:extLst>
              <a:ext uri="{FF2B5EF4-FFF2-40B4-BE49-F238E27FC236}">
                <a16:creationId xmlns:a16="http://schemas.microsoft.com/office/drawing/2014/main" id="{3B510EEC-1C93-6DC6-8B5F-DE74408447E4}"/>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7" name="Google Shape;90;p1">
            <a:extLst>
              <a:ext uri="{FF2B5EF4-FFF2-40B4-BE49-F238E27FC236}">
                <a16:creationId xmlns:a16="http://schemas.microsoft.com/office/drawing/2014/main" id="{5628ACD2-271B-C8D6-1975-F52557C504EE}"/>
              </a:ext>
            </a:extLst>
          </p:cNvPr>
          <p:cNvSpPr txBox="1"/>
          <p:nvPr/>
        </p:nvSpPr>
        <p:spPr>
          <a:xfrm>
            <a:off x="337016" y="254469"/>
            <a:ext cx="496851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A3 Status Report</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Slide Template</a:t>
            </a:r>
          </a:p>
        </p:txBody>
      </p:sp>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1249391313"/>
              </p:ext>
            </p:extLst>
          </p:nvPr>
        </p:nvGraphicFramePr>
        <p:xfrm>
          <a:off x="327120" y="3483562"/>
          <a:ext cx="6620333" cy="2560320"/>
        </p:xfrm>
        <a:graphic>
          <a:graphicData uri="http://schemas.openxmlformats.org/drawingml/2006/table">
            <a:tbl>
              <a:tblPr firstRow="1" bandRow="1">
                <a:tableStyleId>{5C22544A-7EE6-4342-B048-85BDC9FD1C3A}</a:tableStyleId>
              </a:tblPr>
              <a:tblGrid>
                <a:gridCol w="2414093">
                  <a:extLst>
                    <a:ext uri="{9D8B030D-6E8A-4147-A177-3AD203B41FA5}">
                      <a16:colId xmlns:a16="http://schemas.microsoft.com/office/drawing/2014/main" val="602210714"/>
                    </a:ext>
                  </a:extLst>
                </a:gridCol>
                <a:gridCol w="822960">
                  <a:extLst>
                    <a:ext uri="{9D8B030D-6E8A-4147-A177-3AD203B41FA5}">
                      <a16:colId xmlns:a16="http://schemas.microsoft.com/office/drawing/2014/main" val="745651107"/>
                    </a:ext>
                  </a:extLst>
                </a:gridCol>
                <a:gridCol w="822960">
                  <a:extLst>
                    <a:ext uri="{9D8B030D-6E8A-4147-A177-3AD203B41FA5}">
                      <a16:colId xmlns:a16="http://schemas.microsoft.com/office/drawing/2014/main" val="3839570682"/>
                    </a:ext>
                  </a:extLst>
                </a:gridCol>
                <a:gridCol w="1280160">
                  <a:extLst>
                    <a:ext uri="{9D8B030D-6E8A-4147-A177-3AD203B41FA5}">
                      <a16:colId xmlns:a16="http://schemas.microsoft.com/office/drawing/2014/main" val="1453603295"/>
                    </a:ext>
                  </a:extLst>
                </a:gridCol>
                <a:gridCol w="1280160">
                  <a:extLst>
                    <a:ext uri="{9D8B030D-6E8A-4147-A177-3AD203B41FA5}">
                      <a16:colId xmlns:a16="http://schemas.microsoft.com/office/drawing/2014/main" val="1181258162"/>
                    </a:ext>
                  </a:extLst>
                </a:gridCol>
              </a:tblGrid>
              <a:tr h="365760">
                <a:tc>
                  <a:txBody>
                    <a:bodyPr/>
                    <a:lstStyle/>
                    <a:p>
                      <a:pPr>
                        <a:lnSpc>
                          <a:spcPct val="100000"/>
                        </a:lnSpc>
                      </a:pPr>
                      <a:r>
                        <a:rPr lang="en-US" sz="1000" dirty="0">
                          <a:solidFill>
                            <a:schemeClr val="bg1"/>
                          </a:solidFill>
                          <a:latin typeface="Century Gothic" panose="020B0502020202020204" pitchFamily="34" charset="0"/>
                        </a:rPr>
                        <a:t>MILESTONE</a:t>
                      </a:r>
                    </a:p>
                  </a:txBody>
                  <a:tcPr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ct val="100000"/>
                        </a:lnSpc>
                      </a:pPr>
                      <a:r>
                        <a:rPr lang="en-US" sz="1000" dirty="0">
                          <a:solidFill>
                            <a:schemeClr val="bg1"/>
                          </a:solidFill>
                          <a:latin typeface="Century Gothic" panose="020B0502020202020204" pitchFamily="34" charset="0"/>
                        </a:rPr>
                        <a:t>START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lnSpc>
                          <a:spcPct val="100000"/>
                        </a:lnSpc>
                      </a:pPr>
                      <a:r>
                        <a:rPr lang="en-US" sz="1000" dirty="0">
                          <a:solidFill>
                            <a:schemeClr val="bg1"/>
                          </a:solidFill>
                          <a:latin typeface="Century Gothic" panose="020B0502020202020204" pitchFamily="34" charset="0"/>
                        </a:rPr>
                        <a:t>FINISH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lnSpc>
                          <a:spcPct val="100000"/>
                        </a:lnSpc>
                      </a:pPr>
                      <a:r>
                        <a:rPr lang="en-US" sz="1000" dirty="0">
                          <a:solidFill>
                            <a:schemeClr val="bg1"/>
                          </a:solidFill>
                          <a:latin typeface="Century Gothic" panose="020B0502020202020204" pitchFamily="34" charset="0"/>
                        </a:rPr>
                        <a:t>PLANNED 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Century Gothic" panose="020B0502020202020204" pitchFamily="34" charset="0"/>
                        </a:rPr>
                        <a:t>ACTUAL STATUS</a:t>
                      </a:r>
                    </a:p>
                  </a:txBody>
                  <a:tcPr anchor="ct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50915962"/>
                  </a:ext>
                </a:extLst>
              </a:tr>
              <a:tr h="365760">
                <a:tc>
                  <a:txBody>
                    <a:bodyPr/>
                    <a:lstStyle/>
                    <a:p>
                      <a:pPr>
                        <a:lnSpc>
                          <a:spcPct val="100000"/>
                        </a:lnSpc>
                      </a:pPr>
                      <a:r>
                        <a:rPr lang="en-US" sz="1000" dirty="0">
                          <a:solidFill>
                            <a:schemeClr val="tx1"/>
                          </a:solidFill>
                          <a:latin typeface="Century Gothic" panose="020B0502020202020204" pitchFamily="34" charset="0"/>
                        </a:rPr>
                        <a:t>Milestone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Complete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Complete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200816345"/>
                  </a:ext>
                </a:extLst>
              </a:tr>
              <a:tr h="365760">
                <a:tc>
                  <a:txBody>
                    <a:bodyPr/>
                    <a:lstStyle/>
                    <a:p>
                      <a:pPr>
                        <a:lnSpc>
                          <a:spcPct val="100000"/>
                        </a:lnSpc>
                      </a:pPr>
                      <a:r>
                        <a:rPr lang="en-US" sz="1000" dirty="0">
                          <a:solidFill>
                            <a:schemeClr val="tx1"/>
                          </a:solidFill>
                          <a:latin typeface="Century Gothic" panose="020B0502020202020204" pitchFamily="34" charset="0"/>
                        </a:rPr>
                        <a:t>Milestone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In Progress</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In Progress</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alpha val="50000"/>
                      </a:schemeClr>
                    </a:solidFill>
                  </a:tcPr>
                </a:tc>
                <a:extLst>
                  <a:ext uri="{0D108BD9-81ED-4DB2-BD59-A6C34878D82A}">
                    <a16:rowId xmlns:a16="http://schemas.microsoft.com/office/drawing/2014/main" val="992502013"/>
                  </a:ext>
                </a:extLst>
              </a:tr>
              <a:tr h="365760">
                <a:tc>
                  <a:txBody>
                    <a:bodyPr/>
                    <a:lstStyle/>
                    <a:p>
                      <a:pPr>
                        <a:lnSpc>
                          <a:spcPct val="100000"/>
                        </a:lnSpc>
                      </a:pPr>
                      <a:r>
                        <a:rPr lang="en-US" sz="1000" dirty="0">
                          <a:solidFill>
                            <a:schemeClr val="tx1"/>
                          </a:solidFill>
                          <a:latin typeface="Century Gothic" panose="020B0502020202020204" pitchFamily="34" charset="0"/>
                        </a:rPr>
                        <a:t>Milestone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Overdue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alpha val="50000"/>
                      </a:srgb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Overdue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0000">
                        <a:alpha val="50000"/>
                      </a:srgbClr>
                    </a:solidFill>
                  </a:tcPr>
                </a:tc>
                <a:extLst>
                  <a:ext uri="{0D108BD9-81ED-4DB2-BD59-A6C34878D82A}">
                    <a16:rowId xmlns:a16="http://schemas.microsoft.com/office/drawing/2014/main" val="699537522"/>
                  </a:ext>
                </a:extLst>
              </a:tr>
              <a:tr h="365760">
                <a:tc>
                  <a:txBody>
                    <a:bodyPr/>
                    <a:lstStyle/>
                    <a:p>
                      <a:pPr>
                        <a:lnSpc>
                          <a:spcPct val="100000"/>
                        </a:lnSpc>
                      </a:pPr>
                      <a:r>
                        <a:rPr lang="en-US" sz="1000" dirty="0">
                          <a:solidFill>
                            <a:schemeClr val="tx1"/>
                          </a:solidFill>
                          <a:latin typeface="Century Gothic" panose="020B0502020202020204" pitchFamily="34" charset="0"/>
                        </a:rPr>
                        <a:t>Milestone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Approved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75000"/>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Approved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75000"/>
                        <a:alpha val="50000"/>
                      </a:schemeClr>
                    </a:solidFill>
                  </a:tcPr>
                </a:tc>
                <a:extLst>
                  <a:ext uri="{0D108BD9-81ED-4DB2-BD59-A6C34878D82A}">
                    <a16:rowId xmlns:a16="http://schemas.microsoft.com/office/drawing/2014/main" val="911561401"/>
                  </a:ext>
                </a:extLst>
              </a:tr>
              <a:tr h="365760">
                <a:tc>
                  <a:txBody>
                    <a:bodyPr/>
                    <a:lstStyle/>
                    <a:p>
                      <a:pPr>
                        <a:lnSpc>
                          <a:spcPct val="100000"/>
                        </a:lnSpc>
                      </a:pPr>
                      <a:r>
                        <a:rPr lang="en-US" sz="1000" dirty="0">
                          <a:solidFill>
                            <a:schemeClr val="tx1"/>
                          </a:solidFill>
                          <a:latin typeface="Century Gothic" panose="020B0502020202020204" pitchFamily="34" charset="0"/>
                        </a:rPr>
                        <a:t>Milestone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On Hold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75000"/>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On Hold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75000"/>
                        <a:alpha val="50000"/>
                      </a:schemeClr>
                    </a:solidFill>
                  </a:tcPr>
                </a:tc>
                <a:extLst>
                  <a:ext uri="{0D108BD9-81ED-4DB2-BD59-A6C34878D82A}">
                    <a16:rowId xmlns:a16="http://schemas.microsoft.com/office/drawing/2014/main" val="239066872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Milestone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6"/>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Century Gothic" panose="020B0502020202020204" pitchFamily="34" charset="0"/>
                          <a:ea typeface="+mn-ea"/>
                          <a:cs typeface="+mn-cs"/>
                        </a:rPr>
                        <a:t>Not Started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Century Gothic" panose="020B0502020202020204" pitchFamily="34" charset="0"/>
                          <a:ea typeface="+mn-ea"/>
                          <a:cs typeface="+mn-cs"/>
                        </a:rPr>
                        <a:t>Not Started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4249959947"/>
              </p:ext>
            </p:extLst>
          </p:nvPr>
        </p:nvGraphicFramePr>
        <p:xfrm>
          <a:off x="327121" y="401633"/>
          <a:ext cx="6622814" cy="771474"/>
        </p:xfrm>
        <a:graphic>
          <a:graphicData uri="http://schemas.openxmlformats.org/drawingml/2006/table">
            <a:tbl>
              <a:tblPr firstRow="1" bandRow="1">
                <a:tableStyleId>{5C22544A-7EE6-4342-B048-85BDC9FD1C3A}</a:tableStyleId>
              </a:tblPr>
              <a:tblGrid>
                <a:gridCol w="1139898">
                  <a:extLst>
                    <a:ext uri="{9D8B030D-6E8A-4147-A177-3AD203B41FA5}">
                      <a16:colId xmlns:a16="http://schemas.microsoft.com/office/drawing/2014/main" val="1672129667"/>
                    </a:ext>
                  </a:extLst>
                </a:gridCol>
                <a:gridCol w="4010066">
                  <a:extLst>
                    <a:ext uri="{9D8B030D-6E8A-4147-A177-3AD203B41FA5}">
                      <a16:colId xmlns:a16="http://schemas.microsoft.com/office/drawing/2014/main" val="602210714"/>
                    </a:ext>
                  </a:extLst>
                </a:gridCol>
                <a:gridCol w="721396">
                  <a:extLst>
                    <a:ext uri="{9D8B030D-6E8A-4147-A177-3AD203B41FA5}">
                      <a16:colId xmlns:a16="http://schemas.microsoft.com/office/drawing/2014/main" val="1817390762"/>
                    </a:ext>
                  </a:extLst>
                </a:gridCol>
                <a:gridCol w="751454">
                  <a:extLst>
                    <a:ext uri="{9D8B030D-6E8A-4147-A177-3AD203B41FA5}">
                      <a16:colId xmlns:a16="http://schemas.microsoft.com/office/drawing/2014/main" val="1546263835"/>
                    </a:ext>
                  </a:extLst>
                </a:gridCol>
              </a:tblGrid>
              <a:tr h="380271">
                <a:tc>
                  <a:txBody>
                    <a:bodyPr/>
                    <a:lstStyle/>
                    <a:p>
                      <a:pPr algn="r">
                        <a:lnSpc>
                          <a:spcPct val="100000"/>
                        </a:lnSpc>
                      </a:pPr>
                      <a:r>
                        <a:rPr lang="en-US" sz="1000" dirty="0">
                          <a:solidFill>
                            <a:schemeClr val="bg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0000"/>
                        </a:lnSpc>
                      </a:pPr>
                      <a:r>
                        <a:rPr lang="en-US" sz="1100" b="0" dirty="0">
                          <a:solidFill>
                            <a:schemeClr val="tx1"/>
                          </a:solidFill>
                          <a:latin typeface="Century Gothic" panose="020B0502020202020204" pitchFamily="34" charset="0"/>
                        </a:rPr>
                        <a:t>Project Name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pPr>
                      <a:r>
                        <a:rPr lang="en-US" sz="1000" dirty="0">
                          <a:solidFill>
                            <a:schemeClr val="bg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2060"/>
                    </a:solidFill>
                  </a:tcPr>
                </a:tc>
                <a:tc>
                  <a:txBody>
                    <a:bodyPr/>
                    <a:lstStyle/>
                    <a:p>
                      <a:pPr algn="ctr">
                        <a:lnSpc>
                          <a:spcPct val="100000"/>
                        </a:lnSpc>
                      </a:pPr>
                      <a:r>
                        <a:rPr lang="en-US" sz="1000" dirty="0">
                          <a:solidFill>
                            <a:schemeClr val="bg1"/>
                          </a:solidFill>
                          <a:latin typeface="Century Gothic" panose="020B0502020202020204" pitchFamily="34" charset="0"/>
                        </a:rPr>
                        <a:t>END DATE</a:t>
                      </a:r>
                    </a:p>
                  </a:txBody>
                  <a:tcPr anchor="ctr">
                    <a:lnL w="12700" cap="flat" cmpd="sng" algn="ctr">
                      <a:solidFill>
                        <a:schemeClr val="bg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50915962"/>
                  </a:ext>
                </a:extLst>
              </a:tr>
              <a:tr h="375234">
                <a:tc>
                  <a:txBody>
                    <a:bodyPr/>
                    <a:lstStyle/>
                    <a:p>
                      <a:pPr algn="r">
                        <a:lnSpc>
                          <a:spcPct val="100000"/>
                        </a:lnSpc>
                      </a:pPr>
                      <a:r>
                        <a:rPr lang="en-US" sz="1000" b="1" kern="1200" dirty="0">
                          <a:solidFill>
                            <a:schemeClr val="bg1"/>
                          </a:solidFill>
                          <a:latin typeface="Century Gothic" panose="020B0502020202020204" pitchFamily="34" charset="0"/>
                          <a:ea typeface="+mn-ea"/>
                          <a:cs typeface="+mn-cs"/>
                        </a:rPr>
                        <a:t>PROJECT LEAD</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0000"/>
                        </a:lnSpc>
                      </a:pPr>
                      <a:r>
                        <a:rPr lang="en-US" sz="1100" dirty="0">
                          <a:solidFill>
                            <a:schemeClr val="tx1"/>
                          </a:solidFill>
                          <a:latin typeface="Century Gothic" panose="020B0502020202020204" pitchFamily="34" charset="0"/>
                        </a:rPr>
                        <a:t>Name</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lnSpc>
                          <a:spcPct val="100000"/>
                        </a:lnSpc>
                      </a:pPr>
                      <a:r>
                        <a:rPr lang="en-US" sz="1000" dirty="0">
                          <a:solidFill>
                            <a:schemeClr val="tx1"/>
                          </a:solidFill>
                          <a:latin typeface="Century Gothic" panose="020B0502020202020204" pitchFamily="34" charset="0"/>
                        </a:rPr>
                        <a:t>XX/XX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lnSpc>
                          <a:spcPct val="100000"/>
                        </a:lnSpc>
                      </a:pPr>
                      <a:r>
                        <a:rPr lang="en-US" sz="1000" dirty="0">
                          <a:solidFill>
                            <a:schemeClr val="tx1"/>
                          </a:solidFill>
                          <a:latin typeface="Century Gothic" panose="020B0502020202020204" pitchFamily="34" charset="0"/>
                        </a:rPr>
                        <a:t>XX/XX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65858687"/>
                  </a:ext>
                </a:extLst>
              </a:tr>
            </a:tbl>
          </a:graphicData>
        </a:graphic>
      </p:graphicFrame>
      <p:graphicFrame>
        <p:nvGraphicFramePr>
          <p:cNvPr id="8" name="Table 2">
            <a:extLst>
              <a:ext uri="{FF2B5EF4-FFF2-40B4-BE49-F238E27FC236}">
                <a16:creationId xmlns:a16="http://schemas.microsoft.com/office/drawing/2014/main" id="{32B28C14-F309-471E-9EF5-8F42CCA40F10}"/>
              </a:ext>
            </a:extLst>
          </p:cNvPr>
          <p:cNvGraphicFramePr>
            <a:graphicFrameLocks noGrp="1"/>
          </p:cNvGraphicFramePr>
          <p:nvPr>
            <p:extLst>
              <p:ext uri="{D42A27DB-BD31-4B8C-83A1-F6EECF244321}">
                <p14:modId xmlns:p14="http://schemas.microsoft.com/office/powerpoint/2010/main" val="2871408213"/>
              </p:ext>
            </p:extLst>
          </p:nvPr>
        </p:nvGraphicFramePr>
        <p:xfrm>
          <a:off x="327120" y="1512187"/>
          <a:ext cx="6622814" cy="1645920"/>
        </p:xfrm>
        <a:graphic>
          <a:graphicData uri="http://schemas.openxmlformats.org/drawingml/2006/table">
            <a:tbl>
              <a:tblPr firstRow="1" bandRow="1">
                <a:tableStyleId>{5C22544A-7EE6-4342-B048-85BDC9FD1C3A}</a:tableStyleId>
              </a:tblPr>
              <a:tblGrid>
                <a:gridCol w="6622814">
                  <a:extLst>
                    <a:ext uri="{9D8B030D-6E8A-4147-A177-3AD203B41FA5}">
                      <a16:colId xmlns:a16="http://schemas.microsoft.com/office/drawing/2014/main" val="602210714"/>
                    </a:ext>
                  </a:extLst>
                </a:gridCol>
              </a:tblGrid>
              <a:tr h="365760">
                <a:tc>
                  <a:txBody>
                    <a:bodyPr/>
                    <a:lstStyle/>
                    <a:p>
                      <a:pPr>
                        <a:lnSpc>
                          <a:spcPct val="100000"/>
                        </a:lnSpc>
                      </a:pPr>
                      <a:r>
                        <a:rPr lang="en-US" sz="1000" dirty="0">
                          <a:solidFill>
                            <a:schemeClr val="bg1"/>
                          </a:solidFill>
                          <a:latin typeface="Century Gothic" panose="020B0502020202020204" pitchFamily="34" charset="0"/>
                        </a:rPr>
                        <a:t>PROJECT OVERVIEW</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50915962"/>
                  </a:ext>
                </a:extLst>
              </a:tr>
              <a:tr h="1280160">
                <a:tc>
                  <a:txBody>
                    <a:bodyPr/>
                    <a:lstStyle/>
                    <a:p>
                      <a:pPr>
                        <a:lnSpc>
                          <a:spcPct val="100000"/>
                        </a:lnSpc>
                      </a:pPr>
                      <a:r>
                        <a:rPr lang="en-US" sz="1000" dirty="0">
                          <a:solidFill>
                            <a:schemeClr val="tx1"/>
                          </a:solidFill>
                          <a:latin typeface="Century Gothic" panose="020B0502020202020204" pitchFamily="34" charset="0"/>
                        </a:rPr>
                        <a:t>Description</a:t>
                      </a:r>
                    </a:p>
                  </a:txBody>
                  <a:tcPr marT="9144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bl>
          </a:graphicData>
        </a:graphic>
      </p:graphicFrame>
      <p:graphicFrame>
        <p:nvGraphicFramePr>
          <p:cNvPr id="10" name="Table 2">
            <a:extLst>
              <a:ext uri="{FF2B5EF4-FFF2-40B4-BE49-F238E27FC236}">
                <a16:creationId xmlns:a16="http://schemas.microsoft.com/office/drawing/2014/main" id="{6D8FBE47-E9DA-9924-58E4-6F49A8C5BFF9}"/>
              </a:ext>
            </a:extLst>
          </p:cNvPr>
          <p:cNvGraphicFramePr>
            <a:graphicFrameLocks noGrp="1"/>
          </p:cNvGraphicFramePr>
          <p:nvPr>
            <p:extLst>
              <p:ext uri="{D42A27DB-BD31-4B8C-83A1-F6EECF244321}">
                <p14:modId xmlns:p14="http://schemas.microsoft.com/office/powerpoint/2010/main" val="3726284939"/>
              </p:ext>
            </p:extLst>
          </p:nvPr>
        </p:nvGraphicFramePr>
        <p:xfrm>
          <a:off x="7264957" y="3483561"/>
          <a:ext cx="4605692" cy="2560320"/>
        </p:xfrm>
        <a:graphic>
          <a:graphicData uri="http://schemas.openxmlformats.org/drawingml/2006/table">
            <a:tbl>
              <a:tblPr firstRow="1" bandRow="1">
                <a:tableStyleId>{5C22544A-7EE6-4342-B048-85BDC9FD1C3A}</a:tableStyleId>
              </a:tblPr>
              <a:tblGrid>
                <a:gridCol w="1533308">
                  <a:extLst>
                    <a:ext uri="{9D8B030D-6E8A-4147-A177-3AD203B41FA5}">
                      <a16:colId xmlns:a16="http://schemas.microsoft.com/office/drawing/2014/main" val="602210714"/>
                    </a:ext>
                  </a:extLst>
                </a:gridCol>
                <a:gridCol w="822960">
                  <a:extLst>
                    <a:ext uri="{9D8B030D-6E8A-4147-A177-3AD203B41FA5}">
                      <a16:colId xmlns:a16="http://schemas.microsoft.com/office/drawing/2014/main" val="470742375"/>
                    </a:ext>
                  </a:extLst>
                </a:gridCol>
                <a:gridCol w="2249424">
                  <a:extLst>
                    <a:ext uri="{9D8B030D-6E8A-4147-A177-3AD203B41FA5}">
                      <a16:colId xmlns:a16="http://schemas.microsoft.com/office/drawing/2014/main" val="4256253261"/>
                    </a:ext>
                  </a:extLst>
                </a:gridCol>
              </a:tblGrid>
              <a:tr h="365760">
                <a:tc>
                  <a:txBody>
                    <a:bodyPr/>
                    <a:lstStyle/>
                    <a:p>
                      <a:pPr>
                        <a:lnSpc>
                          <a:spcPct val="100000"/>
                        </a:lnSpc>
                      </a:pPr>
                      <a:r>
                        <a:rPr lang="en-US" sz="1000" dirty="0">
                          <a:solidFill>
                            <a:schemeClr val="bg1"/>
                          </a:solidFill>
                          <a:latin typeface="Century Gothic" panose="020B0502020202020204" pitchFamily="34" charset="0"/>
                        </a:rPr>
                        <a:t>NEXT STEPS</a:t>
                      </a:r>
                    </a:p>
                  </a:txBody>
                  <a:tcPr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Century Gothic" panose="020B0502020202020204" pitchFamily="34" charset="0"/>
                        </a:rPr>
                        <a:t>DUE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Century Gothic" panose="020B0502020202020204" pitchFamily="34" charset="0"/>
                        </a:rPr>
                        <a:t>OWNER</a:t>
                      </a:r>
                    </a:p>
                  </a:txBody>
                  <a:tcPr anchor="ctr">
                    <a:lnL w="12700" cap="flat" cmpd="sng" algn="ctr">
                      <a:solidFill>
                        <a:schemeClr val="bg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350915962"/>
                  </a:ext>
                </a:extLst>
              </a:tr>
              <a:tr h="365760">
                <a:tc>
                  <a:txBody>
                    <a:bodyPr/>
                    <a:lstStyle/>
                    <a:p>
                      <a:pPr>
                        <a:lnSpc>
                          <a:spcPct val="100000"/>
                        </a:lnSpc>
                      </a:pPr>
                      <a:r>
                        <a:rPr lang="en-US" sz="1000" dirty="0">
                          <a:solidFill>
                            <a:schemeClr val="tx1"/>
                          </a:solidFill>
                          <a:latin typeface="Century Gothic" panose="020B0502020202020204" pitchFamily="34" charset="0"/>
                        </a:rPr>
                        <a:t>Action Item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a:lnSpc>
                          <a:spcPct val="100000"/>
                        </a:lnSpc>
                      </a:pPr>
                      <a:r>
                        <a:rPr lang="en-US" sz="1000" dirty="0">
                          <a:solidFill>
                            <a:schemeClr val="tx1"/>
                          </a:solidFill>
                          <a:latin typeface="Century Gothic" panose="020B0502020202020204" pitchFamily="34" charset="0"/>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r h="365760">
                <a:tc>
                  <a:txBody>
                    <a:bodyPr/>
                    <a:lstStyle/>
                    <a:p>
                      <a:pPr>
                        <a:lnSpc>
                          <a:spcPct val="100000"/>
                        </a:lnSpc>
                      </a:pPr>
                      <a:r>
                        <a:rPr lang="en-US" sz="1000" dirty="0">
                          <a:solidFill>
                            <a:schemeClr val="tx1"/>
                          </a:solidFill>
                          <a:latin typeface="Century Gothic" panose="020B0502020202020204" pitchFamily="34" charset="0"/>
                        </a:rPr>
                        <a:t>Action Item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44770080"/>
                  </a:ext>
                </a:extLst>
              </a:tr>
              <a:tr h="365760">
                <a:tc>
                  <a:txBody>
                    <a:bodyPr/>
                    <a:lstStyle/>
                    <a:p>
                      <a:pPr>
                        <a:lnSpc>
                          <a:spcPct val="100000"/>
                        </a:lnSpc>
                      </a:pPr>
                      <a:r>
                        <a:rPr lang="en-US" sz="1000" dirty="0">
                          <a:solidFill>
                            <a:schemeClr val="tx1"/>
                          </a:solidFill>
                          <a:latin typeface="Century Gothic" panose="020B0502020202020204" pitchFamily="34" charset="0"/>
                        </a:rPr>
                        <a:t>Action Item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82432253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Action </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Item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40151286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Action </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Item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43517199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Action </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Item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XX/XX</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Name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546198464"/>
                  </a:ext>
                </a:extLst>
              </a:tr>
            </a:tbl>
          </a:graphicData>
        </a:graphic>
      </p:graphicFrame>
      <p:graphicFrame>
        <p:nvGraphicFramePr>
          <p:cNvPr id="11" name="Table 2">
            <a:extLst>
              <a:ext uri="{FF2B5EF4-FFF2-40B4-BE49-F238E27FC236}">
                <a16:creationId xmlns:a16="http://schemas.microsoft.com/office/drawing/2014/main" id="{2376D667-1ECE-5CA4-EBCF-3FC13C65F342}"/>
              </a:ext>
            </a:extLst>
          </p:cNvPr>
          <p:cNvGraphicFramePr>
            <a:graphicFrameLocks noGrp="1"/>
          </p:cNvGraphicFramePr>
          <p:nvPr>
            <p:extLst>
              <p:ext uri="{D42A27DB-BD31-4B8C-83A1-F6EECF244321}">
                <p14:modId xmlns:p14="http://schemas.microsoft.com/office/powerpoint/2010/main" val="3035139693"/>
              </p:ext>
            </p:extLst>
          </p:nvPr>
        </p:nvGraphicFramePr>
        <p:xfrm>
          <a:off x="7262000" y="1512187"/>
          <a:ext cx="4599432" cy="1645920"/>
        </p:xfrm>
        <a:graphic>
          <a:graphicData uri="http://schemas.openxmlformats.org/drawingml/2006/table">
            <a:tbl>
              <a:tblPr firstRow="1" bandRow="1">
                <a:tableStyleId>{5C22544A-7EE6-4342-B048-85BDC9FD1C3A}</a:tableStyleId>
              </a:tblPr>
              <a:tblGrid>
                <a:gridCol w="4599432">
                  <a:extLst>
                    <a:ext uri="{9D8B030D-6E8A-4147-A177-3AD203B41FA5}">
                      <a16:colId xmlns:a16="http://schemas.microsoft.com/office/drawing/2014/main" val="602210714"/>
                    </a:ext>
                  </a:extLst>
                </a:gridCol>
              </a:tblGrid>
              <a:tr h="365760">
                <a:tc>
                  <a:txBody>
                    <a:bodyPr/>
                    <a:lstStyle/>
                    <a:p>
                      <a:pPr>
                        <a:lnSpc>
                          <a:spcPct val="100000"/>
                        </a:lnSpc>
                      </a:pPr>
                      <a:r>
                        <a:rPr lang="en-US" sz="1000" dirty="0">
                          <a:solidFill>
                            <a:schemeClr val="bg1"/>
                          </a:solidFill>
                          <a:latin typeface="Century Gothic" panose="020B0502020202020204" pitchFamily="34" charset="0"/>
                        </a:rPr>
                        <a:t>KEY PERFORMANCE INDICATORS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0915962"/>
                  </a:ext>
                </a:extLst>
              </a:tr>
              <a:tr h="1280160">
                <a:tc>
                  <a:txBody>
                    <a:bodyPr/>
                    <a:lstStyle/>
                    <a:p>
                      <a:pPr>
                        <a:lnSpc>
                          <a:spcPct val="100000"/>
                        </a:lnSpc>
                      </a:pPr>
                      <a:r>
                        <a:rPr lang="en-US" sz="1000" dirty="0">
                          <a:solidFill>
                            <a:schemeClr val="tx1"/>
                          </a:solidFill>
                          <a:latin typeface="Century Gothic" panose="020B0502020202020204" pitchFamily="34" charset="0"/>
                        </a:rPr>
                        <a:t>Description</a:t>
                      </a:r>
                    </a:p>
                  </a:txBody>
                  <a:tcPr marT="9144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00816345"/>
                  </a:ext>
                </a:extLst>
              </a:tr>
            </a:tbl>
          </a:graphicData>
        </a:graphic>
      </p:graphicFrame>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Gantt-Chart-with-Dependencies_PowerPoint" id="{66D5AC15-DC8F-1B4B-919D-6A46CB5EAC23}" vid="{6D174A49-E34E-2C40-9083-D339CF5F8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PowerPoint-Gantt-Chart-with-Dependencies_PowerPoint</Template>
  <TotalTime>4886</TotalTime>
  <Words>247</Words>
  <Application>Microsoft Macintosh PowerPoint</Application>
  <PresentationFormat>Widescreen</PresentationFormat>
  <Paragraphs>74</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28</cp:revision>
  <cp:lastPrinted>2020-08-31T22:23:58Z</cp:lastPrinted>
  <dcterms:created xsi:type="dcterms:W3CDTF">2020-09-16T17:09:31Z</dcterms:created>
  <dcterms:modified xsi:type="dcterms:W3CDTF">2024-09-06T18:03:26Z</dcterms:modified>
</cp:coreProperties>
</file>