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27C87-EAC3-441E-BA4D-5CAEE69B6615}" v="10" dt="2024-05-28T22:32:57.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17299F2-5B17-4714-92C6-C21CF76A4D5F}"/>
    <pc:docChg chg="modSld">
      <pc:chgData name="Bess Dunlevy" userId="dd4b9a8537dbe9d0" providerId="LiveId" clId="{517299F2-5B17-4714-92C6-C21CF76A4D5F}" dt="2024-05-11T21:58:25.516" v="2" actId="1076"/>
      <pc:docMkLst>
        <pc:docMk/>
      </pc:docMkLst>
      <pc:sldChg chg="modSp mod">
        <pc:chgData name="Bess Dunlevy" userId="dd4b9a8537dbe9d0" providerId="LiveId" clId="{517299F2-5B17-4714-92C6-C21CF76A4D5F}" dt="2024-05-11T21:58:25.516" v="2" actId="1076"/>
        <pc:sldMkLst>
          <pc:docMk/>
          <pc:sldMk cId="1508588292" sldId="342"/>
        </pc:sldMkLst>
        <pc:picChg chg="mod">
          <ac:chgData name="Bess Dunlevy" userId="dd4b9a8537dbe9d0" providerId="LiveId" clId="{517299F2-5B17-4714-92C6-C21CF76A4D5F}" dt="2024-05-11T21:58:25.516" v="2" actId="1076"/>
          <ac:picMkLst>
            <pc:docMk/>
            <pc:sldMk cId="1508588292" sldId="342"/>
            <ac:picMk id="4" creationId="{4AEB8225-3AA8-AF48-AD51-3F5F53316D6B}"/>
          </ac:picMkLst>
        </pc:picChg>
      </pc:sldChg>
    </pc:docChg>
  </pc:docChgLst>
  <pc:docChgLst>
    <pc:chgData name="Bess Dunlevy" userId="dd4b9a8537dbe9d0" providerId="LiveId" clId="{50427C87-EAC3-441E-BA4D-5CAEE69B6615}"/>
    <pc:docChg chg="custSel addSld delSld modSld">
      <pc:chgData name="Bess Dunlevy" userId="dd4b9a8537dbe9d0" providerId="LiveId" clId="{50427C87-EAC3-441E-BA4D-5CAEE69B6615}" dt="2024-05-28T22:33:15.637" v="28" actId="255"/>
      <pc:docMkLst>
        <pc:docMk/>
      </pc:docMkLst>
      <pc:sldChg chg="addSp delSp modSp mod">
        <pc:chgData name="Bess Dunlevy" userId="dd4b9a8537dbe9d0" providerId="LiveId" clId="{50427C87-EAC3-441E-BA4D-5CAEE69B6615}" dt="2024-05-28T22:32:24.441" v="17" actId="14100"/>
        <pc:sldMkLst>
          <pc:docMk/>
          <pc:sldMk cId="1508588292" sldId="342"/>
        </pc:sldMkLst>
        <pc:spChg chg="mod">
          <ac:chgData name="Bess Dunlevy" userId="dd4b9a8537dbe9d0" providerId="LiveId" clId="{50427C87-EAC3-441E-BA4D-5CAEE69B6615}" dt="2024-05-28T22:32:24.441" v="17" actId="14100"/>
          <ac:spMkLst>
            <pc:docMk/>
            <pc:sldMk cId="1508588292" sldId="342"/>
            <ac:spMk id="3" creationId="{1A76DB7C-FE3B-1B81-FE80-5048FEDFD2B4}"/>
          </ac:spMkLst>
        </pc:spChg>
        <pc:spChg chg="mod">
          <ac:chgData name="Bess Dunlevy" userId="dd4b9a8537dbe9d0" providerId="LiveId" clId="{50427C87-EAC3-441E-BA4D-5CAEE69B6615}" dt="2024-05-28T22:28:47.573" v="0" actId="20577"/>
          <ac:spMkLst>
            <pc:docMk/>
            <pc:sldMk cId="1508588292" sldId="342"/>
            <ac:spMk id="33" creationId="{143A449B-AAB7-994A-92CE-8F48E2CA7DF6}"/>
          </ac:spMkLst>
        </pc:spChg>
        <pc:grpChg chg="del">
          <ac:chgData name="Bess Dunlevy" userId="dd4b9a8537dbe9d0" providerId="LiveId" clId="{50427C87-EAC3-441E-BA4D-5CAEE69B6615}" dt="2024-05-28T22:31:23.635" v="1" actId="478"/>
          <ac:grpSpMkLst>
            <pc:docMk/>
            <pc:sldMk cId="1508588292" sldId="342"/>
            <ac:grpSpMk id="23" creationId="{55771BEE-02E6-0E40-2856-88BDBE372CB0}"/>
          </ac:grpSpMkLst>
        </pc:grpChg>
        <pc:graphicFrameChg chg="add mod">
          <ac:chgData name="Bess Dunlevy" userId="dd4b9a8537dbe9d0" providerId="LiveId" clId="{50427C87-EAC3-441E-BA4D-5CAEE69B6615}" dt="2024-05-28T22:31:46.145" v="7"/>
          <ac:graphicFrameMkLst>
            <pc:docMk/>
            <pc:sldMk cId="1508588292" sldId="342"/>
            <ac:graphicFrameMk id="9" creationId="{4D1752A3-2D80-D2AC-EB87-442BB525D038}"/>
          </ac:graphicFrameMkLst>
        </pc:graphicFrameChg>
        <pc:graphicFrameChg chg="add mod">
          <ac:chgData name="Bess Dunlevy" userId="dd4b9a8537dbe9d0" providerId="LiveId" clId="{50427C87-EAC3-441E-BA4D-5CAEE69B6615}" dt="2024-05-28T22:31:49.103" v="8"/>
          <ac:graphicFrameMkLst>
            <pc:docMk/>
            <pc:sldMk cId="1508588292" sldId="342"/>
            <ac:graphicFrameMk id="10" creationId="{1FF325AB-00BC-CC24-04D4-B89D95FEE441}"/>
          </ac:graphicFrameMkLst>
        </pc:graphicFrameChg>
        <pc:graphicFrameChg chg="add mod modGraphic">
          <ac:chgData name="Bess Dunlevy" userId="dd4b9a8537dbe9d0" providerId="LiveId" clId="{50427C87-EAC3-441E-BA4D-5CAEE69B6615}" dt="2024-05-28T22:32:15.687" v="14" actId="14100"/>
          <ac:graphicFrameMkLst>
            <pc:docMk/>
            <pc:sldMk cId="1508588292" sldId="342"/>
            <ac:graphicFrameMk id="11" creationId="{7A2610DA-5BB8-0728-BDAA-5736C7FDD5FA}"/>
          </ac:graphicFrameMkLst>
        </pc:graphicFrameChg>
        <pc:picChg chg="add mod ord">
          <ac:chgData name="Bess Dunlevy" userId="dd4b9a8537dbe9d0" providerId="LiveId" clId="{50427C87-EAC3-441E-BA4D-5CAEE69B6615}" dt="2024-05-28T22:32:21.679" v="16" actId="1076"/>
          <ac:picMkLst>
            <pc:docMk/>
            <pc:sldMk cId="1508588292" sldId="342"/>
            <ac:picMk id="2" creationId="{2B1FD5C8-2A15-2D02-CB4B-22430253B1E1}"/>
          </ac:picMkLst>
        </pc:picChg>
        <pc:picChg chg="del">
          <ac:chgData name="Bess Dunlevy" userId="dd4b9a8537dbe9d0" providerId="LiveId" clId="{50427C87-EAC3-441E-BA4D-5CAEE69B6615}" dt="2024-05-28T22:32:11.926" v="13" actId="478"/>
          <ac:picMkLst>
            <pc:docMk/>
            <pc:sldMk cId="1508588292" sldId="342"/>
            <ac:picMk id="15" creationId="{7D547EB1-1706-F587-68FF-AAB17A4009C2}"/>
          </ac:picMkLst>
        </pc:picChg>
      </pc:sldChg>
      <pc:sldChg chg="addSp delSp modSp new mod">
        <pc:chgData name="Bess Dunlevy" userId="dd4b9a8537dbe9d0" providerId="LiveId" clId="{50427C87-EAC3-441E-BA4D-5CAEE69B6615}" dt="2024-05-28T22:33:15.637" v="28" actId="255"/>
        <pc:sldMkLst>
          <pc:docMk/>
          <pc:sldMk cId="2096331201" sldId="343"/>
        </pc:sldMkLst>
        <pc:graphicFrameChg chg="add mod">
          <ac:chgData name="Bess Dunlevy" userId="dd4b9a8537dbe9d0" providerId="LiveId" clId="{50427C87-EAC3-441E-BA4D-5CAEE69B6615}" dt="2024-05-28T22:32:42.085" v="20"/>
          <ac:graphicFrameMkLst>
            <pc:docMk/>
            <pc:sldMk cId="2096331201" sldId="343"/>
            <ac:graphicFrameMk id="2" creationId="{39288777-5FE5-7717-BEE5-4CDE2DF71D5E}"/>
          </ac:graphicFrameMkLst>
        </pc:graphicFrameChg>
        <pc:graphicFrameChg chg="add del mod modGraphic">
          <ac:chgData name="Bess Dunlevy" userId="dd4b9a8537dbe9d0" providerId="LiveId" clId="{50427C87-EAC3-441E-BA4D-5CAEE69B6615}" dt="2024-05-28T22:32:53.042" v="23" actId="478"/>
          <ac:graphicFrameMkLst>
            <pc:docMk/>
            <pc:sldMk cId="2096331201" sldId="343"/>
            <ac:graphicFrameMk id="3" creationId="{AA796F25-AB1B-4D13-2166-4F660EC799A5}"/>
          </ac:graphicFrameMkLst>
        </pc:graphicFrameChg>
        <pc:graphicFrameChg chg="add mod modGraphic">
          <ac:chgData name="Bess Dunlevy" userId="dd4b9a8537dbe9d0" providerId="LiveId" clId="{50427C87-EAC3-441E-BA4D-5CAEE69B6615}" dt="2024-05-28T22:33:15.637" v="28" actId="255"/>
          <ac:graphicFrameMkLst>
            <pc:docMk/>
            <pc:sldMk cId="2096331201" sldId="343"/>
            <ac:graphicFrameMk id="4" creationId="{70E2C020-EF02-EE35-D9E3-8884FFCB4A29}"/>
          </ac:graphicFrameMkLst>
        </pc:graphicFrameChg>
      </pc:sldChg>
      <pc:sldChg chg="del">
        <pc:chgData name="Bess Dunlevy" userId="dd4b9a8537dbe9d0" providerId="LiveId" clId="{50427C87-EAC3-441E-BA4D-5CAEE69B6615}" dt="2024-05-28T22:32:35.339" v="18" actId="47"/>
        <pc:sldMkLst>
          <pc:docMk/>
          <pc:sldMk cId="1179924037" sldId="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8658&amp;utm_source=template-powerpoint&amp;utm_medium=content&amp;utm_campaign=Blank+Basic+Strategic+Plan-powerpoint-8658&amp;lpa=Blank+Basic+Strategic+Plan+powerpoint+8658"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1FD5C8-2A15-2D02-CB4B-22430253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50" t="10448" r="8853" b="22538"/>
          <a:stretch/>
        </p:blipFill>
        <p:spPr bwMode="auto">
          <a:xfrm>
            <a:off x="5464292" y="1061484"/>
            <a:ext cx="6576912" cy="3654485"/>
          </a:xfrm>
          <a:prstGeom prst="rect">
            <a:avLst/>
          </a:prstGeom>
          <a:ln>
            <a:noFill/>
          </a:ln>
          <a:extLst>
            <a:ext uri="{53640926-AAD7-44D8-BBD7-CCE9431645EC}">
              <a14:shadowObscured xmlns:a14="http://schemas.microsoft.com/office/drawing/2010/main"/>
            </a:ext>
          </a:extLst>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825932" y="314882"/>
            <a:ext cx="2954371" cy="58761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Basic Strategic Plan Template</a:t>
            </a:r>
          </a:p>
        </p:txBody>
      </p:sp>
      <p:sp>
        <p:nvSpPr>
          <p:cNvPr id="3" name="TextBox 2">
            <a:extLst>
              <a:ext uri="{FF2B5EF4-FFF2-40B4-BE49-F238E27FC236}">
                <a16:creationId xmlns:a16="http://schemas.microsoft.com/office/drawing/2014/main" id="{1A76DB7C-FE3B-1B81-FE80-5048FEDFD2B4}"/>
              </a:ext>
            </a:extLst>
          </p:cNvPr>
          <p:cNvSpPr txBox="1"/>
          <p:nvPr/>
        </p:nvSpPr>
        <p:spPr>
          <a:xfrm>
            <a:off x="300448" y="1596313"/>
            <a:ext cx="4444808" cy="966227"/>
          </a:xfrm>
          <a:prstGeom prst="rect">
            <a:avLst/>
          </a:prstGeom>
          <a:noFill/>
        </p:spPr>
        <p:txBody>
          <a:bodyPr wrap="square">
            <a:spAutoFit/>
          </a:bodyPr>
          <a:lstStyle/>
          <a:p>
            <a:pPr marL="0" marR="0">
              <a:lnSpc>
                <a:spcPct val="107000"/>
              </a:lnSpc>
              <a:spcBef>
                <a:spcPts val="0"/>
              </a:spcBef>
              <a:spcAft>
                <a:spcPts val="800"/>
              </a:spcAft>
            </a:pPr>
            <a:r>
              <a:rPr lang="en-US" sz="1800" kern="100" dirty="0">
                <a:solidFill>
                  <a:srgbClr val="5B9BD5"/>
                </a:solidFill>
                <a:effectLst/>
                <a:latin typeface="Century Gothic" panose="020B0502020202020204" pitchFamily="34" charset="0"/>
                <a:ea typeface="Calibri" panose="020F0502020204030204" pitchFamily="34" charset="0"/>
                <a:cs typeface="Arial" panose="020B0604020202020204" pitchFamily="34" charset="0"/>
              </a:rPr>
              <a:t>Fill out the template’s sections to effectively craft a comprehensive strategic plan.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7A2610DA-5BB8-0728-BDAA-5736C7FDD5FA}"/>
              </a:ext>
            </a:extLst>
          </p:cNvPr>
          <p:cNvGraphicFramePr>
            <a:graphicFrameLocks noGrp="1"/>
          </p:cNvGraphicFramePr>
          <p:nvPr>
            <p:extLst>
              <p:ext uri="{D42A27DB-BD31-4B8C-83A1-F6EECF244321}">
                <p14:modId xmlns:p14="http://schemas.microsoft.com/office/powerpoint/2010/main" val="888362516"/>
              </p:ext>
            </p:extLst>
          </p:nvPr>
        </p:nvGraphicFramePr>
        <p:xfrm>
          <a:off x="349250" y="4715970"/>
          <a:ext cx="11595702" cy="1920240"/>
        </p:xfrm>
        <a:graphic>
          <a:graphicData uri="http://schemas.openxmlformats.org/drawingml/2006/table">
            <a:tbl>
              <a:tblPr firstRow="1" firstCol="1" bandRow="1"/>
              <a:tblGrid>
                <a:gridCol w="5797851">
                  <a:extLst>
                    <a:ext uri="{9D8B030D-6E8A-4147-A177-3AD203B41FA5}">
                      <a16:colId xmlns:a16="http://schemas.microsoft.com/office/drawing/2014/main" val="934146318"/>
                    </a:ext>
                  </a:extLst>
                </a:gridCol>
                <a:gridCol w="5797851">
                  <a:extLst>
                    <a:ext uri="{9D8B030D-6E8A-4147-A177-3AD203B41FA5}">
                      <a16:colId xmlns:a16="http://schemas.microsoft.com/office/drawing/2014/main" val="2040963755"/>
                    </a:ext>
                  </a:extLst>
                </a:gridCol>
              </a:tblGrid>
              <a:tr h="640080">
                <a:tc>
                  <a:txBody>
                    <a:bodyPr/>
                    <a:lstStyle/>
                    <a:p>
                      <a:pPr marL="0" marR="0" algn="r">
                        <a:lnSpc>
                          <a:spcPct val="107000"/>
                        </a:lnSpc>
                        <a:spcBef>
                          <a:spcPts val="0"/>
                        </a:spcBef>
                        <a:spcAft>
                          <a:spcPts val="0"/>
                        </a:spcAft>
                      </a:pPr>
                      <a:r>
                        <a:rPr lang="en-US"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COMPANY NAME</a:t>
                      </a:r>
                      <a:endParaRPr lang="en-US" sz="11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200" kern="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83561639"/>
                  </a:ext>
                </a:extLst>
              </a:tr>
              <a:tr h="640080">
                <a:tc>
                  <a:txBody>
                    <a:bodyPr/>
                    <a:lstStyle/>
                    <a:p>
                      <a:pPr marL="0" marR="0" algn="r">
                        <a:lnSpc>
                          <a:spcPct val="107000"/>
                        </a:lnSpc>
                        <a:spcBef>
                          <a:spcPts val="0"/>
                        </a:spcBef>
                        <a:spcAft>
                          <a:spcPts val="0"/>
                        </a:spcAft>
                      </a:pPr>
                      <a:r>
                        <a:rPr lang="en-US"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STRATEGIC PLAN AUTHORED BY</a:t>
                      </a:r>
                      <a:endParaRPr lang="en-US" sz="11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200" kern="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4660362"/>
                  </a:ext>
                </a:extLst>
              </a:tr>
              <a:tr h="640080">
                <a:tc>
                  <a:txBody>
                    <a:bodyPr/>
                    <a:lstStyle/>
                    <a:p>
                      <a:pPr marL="0" marR="0" algn="r">
                        <a:lnSpc>
                          <a:spcPct val="107000"/>
                        </a:lnSpc>
                        <a:spcBef>
                          <a:spcPts val="0"/>
                        </a:spcBef>
                        <a:spcAft>
                          <a:spcPts val="0"/>
                        </a:spcAft>
                      </a:pPr>
                      <a:r>
                        <a:rPr lang="en-US"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DATE</a:t>
                      </a:r>
                      <a:endParaRPr lang="en-US" sz="11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200" kern="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72959510"/>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E2C020-EF02-EE35-D9E3-8884FFCB4A29}"/>
              </a:ext>
            </a:extLst>
          </p:cNvPr>
          <p:cNvGraphicFramePr>
            <a:graphicFrameLocks noGrp="1"/>
          </p:cNvGraphicFramePr>
          <p:nvPr>
            <p:extLst>
              <p:ext uri="{D42A27DB-BD31-4B8C-83A1-F6EECF244321}">
                <p14:modId xmlns:p14="http://schemas.microsoft.com/office/powerpoint/2010/main" val="3948827889"/>
              </p:ext>
            </p:extLst>
          </p:nvPr>
        </p:nvGraphicFramePr>
        <p:xfrm>
          <a:off x="144379" y="635267"/>
          <a:ext cx="11887200" cy="6063912"/>
        </p:xfrm>
        <a:graphic>
          <a:graphicData uri="http://schemas.openxmlformats.org/drawingml/2006/table">
            <a:tbl>
              <a:tblPr firstRow="1" firstCol="1" bandRow="1"/>
              <a:tblGrid>
                <a:gridCol w="3178198">
                  <a:extLst>
                    <a:ext uri="{9D8B030D-6E8A-4147-A177-3AD203B41FA5}">
                      <a16:colId xmlns:a16="http://schemas.microsoft.com/office/drawing/2014/main" val="2823865273"/>
                    </a:ext>
                  </a:extLst>
                </a:gridCol>
                <a:gridCol w="8709002">
                  <a:extLst>
                    <a:ext uri="{9D8B030D-6E8A-4147-A177-3AD203B41FA5}">
                      <a16:colId xmlns:a16="http://schemas.microsoft.com/office/drawing/2014/main" val="2394681167"/>
                    </a:ext>
                  </a:extLst>
                </a:gridCol>
              </a:tblGrid>
              <a:tr h="673768">
                <a:tc>
                  <a:txBody>
                    <a:bodyPr/>
                    <a:lstStyle/>
                    <a:p>
                      <a:pPr marL="0" marR="0">
                        <a:lnSpc>
                          <a:spcPct val="107000"/>
                        </a:lnSpc>
                        <a:spcBef>
                          <a:spcPts val="0"/>
                        </a:spcBef>
                        <a:spcAft>
                          <a:spcPts val="0"/>
                        </a:spcAft>
                      </a:pPr>
                      <a:r>
                        <a:rPr lang="en-US" sz="1500" kern="0" dirty="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EXECUTIVE SUMMARY</a:t>
                      </a:r>
                      <a:endParaRPr lang="en-US" sz="1500" kern="1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Summarize your strategic plan's key points, providing a clear overview of your business's direction and objectives.</a:t>
                      </a:r>
                      <a:endParaRPr lang="en-US" sz="10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05134833"/>
                  </a:ext>
                </a:extLst>
              </a:tr>
              <a:tr h="673768">
                <a:tc>
                  <a:txBody>
                    <a:bodyPr/>
                    <a:lstStyle/>
                    <a:p>
                      <a:pPr marL="0" marR="0">
                        <a:lnSpc>
                          <a:spcPct val="107000"/>
                        </a:lnSpc>
                        <a:spcBef>
                          <a:spcPts val="0"/>
                        </a:spcBef>
                        <a:spcAft>
                          <a:spcPts val="0"/>
                        </a:spcAft>
                      </a:pPr>
                      <a:r>
                        <a:rPr lang="en-US" sz="15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VISION STATEMENT</a:t>
                      </a:r>
                      <a:endParaRPr lang="en-US" sz="1500" kern="100">
                        <a:effectLst/>
                        <a:highlight>
                          <a:srgbClr val="BDD6EE"/>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Articulate your business's long-term aspirations, describing what you ultimately aim to achieve.</a:t>
                      </a:r>
                      <a:endParaRPr lang="en-US" sz="1000" kern="100" dirty="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724732670"/>
                  </a:ext>
                </a:extLst>
              </a:tr>
              <a:tr h="673768">
                <a:tc>
                  <a:txBody>
                    <a:bodyPr/>
                    <a:lstStyle/>
                    <a:p>
                      <a:pPr marL="0" marR="0">
                        <a:lnSpc>
                          <a:spcPct val="107000"/>
                        </a:lnSpc>
                        <a:spcBef>
                          <a:spcPts val="0"/>
                        </a:spcBef>
                        <a:spcAft>
                          <a:spcPts val="0"/>
                        </a:spcAft>
                      </a:pPr>
                      <a:r>
                        <a:rPr lang="en-US" sz="1500" kern="0" dirty="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MISSION STATEMENT</a:t>
                      </a:r>
                      <a:endParaRPr lang="en-US" sz="1500" kern="1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Define the purpose of your business, including what it does, for whom, and why.</a:t>
                      </a:r>
                      <a:endParaRPr lang="en-US" sz="10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66895458"/>
                  </a:ext>
                </a:extLst>
              </a:tr>
              <a:tr h="673768">
                <a:tc>
                  <a:txBody>
                    <a:bodyPr/>
                    <a:lstStyle/>
                    <a:p>
                      <a:pPr marL="0" marR="0">
                        <a:lnSpc>
                          <a:spcPct val="107000"/>
                        </a:lnSpc>
                        <a:spcBef>
                          <a:spcPts val="0"/>
                        </a:spcBef>
                        <a:spcAft>
                          <a:spcPts val="0"/>
                        </a:spcAft>
                      </a:pPr>
                      <a:r>
                        <a:rPr lang="en-US" sz="1500" kern="0" dirty="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SWOT ANALYSIS</a:t>
                      </a:r>
                      <a:endParaRPr lang="en-US" sz="1500" kern="100" dirty="0">
                        <a:effectLst/>
                        <a:highlight>
                          <a:srgbClr val="BDD6EE"/>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Identify and list your business's strengths, weaknesses, opportunities, and threats (SWOT) to understand your competitive position.</a:t>
                      </a:r>
                      <a:endParaRPr lang="en-US" sz="1000" kern="100" dirty="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444668703"/>
                  </a:ext>
                </a:extLst>
              </a:tr>
              <a:tr h="673768">
                <a:tc>
                  <a:txBody>
                    <a:bodyPr/>
                    <a:lstStyle/>
                    <a:p>
                      <a:pPr marL="0" marR="0">
                        <a:lnSpc>
                          <a:spcPct val="107000"/>
                        </a:lnSpc>
                        <a:spcBef>
                          <a:spcPts val="0"/>
                        </a:spcBef>
                        <a:spcAft>
                          <a:spcPts val="0"/>
                        </a:spcAft>
                      </a:pPr>
                      <a:r>
                        <a:rPr lang="en-US" sz="15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BUSINESS GOALS</a:t>
                      </a:r>
                      <a:endParaRPr lang="en-US" sz="15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Set specific, measurable, achievable, relevant, and time-bound (SMART) goals that you plan to reach through your strategy.</a:t>
                      </a:r>
                      <a:endParaRPr lang="en-US" sz="10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968894664"/>
                  </a:ext>
                </a:extLst>
              </a:tr>
              <a:tr h="673768">
                <a:tc>
                  <a:txBody>
                    <a:bodyPr/>
                    <a:lstStyle/>
                    <a:p>
                      <a:pPr marL="0" marR="0">
                        <a:lnSpc>
                          <a:spcPct val="107000"/>
                        </a:lnSpc>
                        <a:spcBef>
                          <a:spcPts val="0"/>
                        </a:spcBef>
                        <a:spcAft>
                          <a:spcPts val="0"/>
                        </a:spcAft>
                      </a:pPr>
                      <a:r>
                        <a:rPr lang="en-US" sz="1500" kern="0" dirty="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MARKETING PLAN</a:t>
                      </a:r>
                      <a:endParaRPr lang="en-US" sz="1500" kern="100" dirty="0">
                        <a:effectLst/>
                        <a:highlight>
                          <a:srgbClr val="BDD6EE"/>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Outline your approach to reaching your target market, including tactics, channels, and tools you will use to attract and retain customers.</a:t>
                      </a:r>
                      <a:endParaRPr lang="en-US" sz="1000" kern="100" dirty="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32827194"/>
                  </a:ext>
                </a:extLst>
              </a:tr>
              <a:tr h="673768">
                <a:tc>
                  <a:txBody>
                    <a:bodyPr/>
                    <a:lstStyle/>
                    <a:p>
                      <a:pPr marL="0" marR="0">
                        <a:lnSpc>
                          <a:spcPct val="107000"/>
                        </a:lnSpc>
                        <a:spcBef>
                          <a:spcPts val="0"/>
                        </a:spcBef>
                        <a:spcAft>
                          <a:spcPts val="0"/>
                        </a:spcAft>
                      </a:pPr>
                      <a:r>
                        <a:rPr lang="en-US" sz="1500" kern="0" dirty="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OPERATIONS PLAN</a:t>
                      </a:r>
                      <a:endParaRPr lang="en-US" sz="1500" kern="1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Describe the day-to-day operations necessary to run your business, including logistics, production, and any other operational details.</a:t>
                      </a:r>
                      <a:endParaRPr lang="en-US" sz="10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43898507"/>
                  </a:ext>
                </a:extLst>
              </a:tr>
              <a:tr h="673768">
                <a:tc>
                  <a:txBody>
                    <a:bodyPr/>
                    <a:lstStyle/>
                    <a:p>
                      <a:pPr marL="0" marR="0">
                        <a:lnSpc>
                          <a:spcPct val="107000"/>
                        </a:lnSpc>
                        <a:spcBef>
                          <a:spcPts val="0"/>
                        </a:spcBef>
                        <a:spcAft>
                          <a:spcPts val="0"/>
                        </a:spcAft>
                      </a:pPr>
                      <a:r>
                        <a:rPr lang="en-US" sz="1500" kern="0" dirty="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FINANCIAL PROJECTIONS</a:t>
                      </a:r>
                      <a:endParaRPr lang="en-US" sz="1500" kern="100" dirty="0">
                        <a:effectLst/>
                        <a:highlight>
                          <a:srgbClr val="BDD6EE"/>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kern="100" dirty="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Provide an estimate of your business’s future financial performance, including revenue, expenses, and profit forecasts.</a:t>
                      </a:r>
                      <a:endParaRPr lang="en-US" sz="1000" kern="100" dirty="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54876515"/>
                  </a:ext>
                </a:extLst>
              </a:tr>
              <a:tr h="673768">
                <a:tc>
                  <a:txBody>
                    <a:bodyPr/>
                    <a:lstStyle/>
                    <a:p>
                      <a:pPr marL="0" marR="0">
                        <a:lnSpc>
                          <a:spcPct val="107000"/>
                        </a:lnSpc>
                        <a:spcBef>
                          <a:spcPts val="0"/>
                        </a:spcBef>
                        <a:spcAft>
                          <a:spcPts val="0"/>
                        </a:spcAft>
                      </a:pPr>
                      <a:r>
                        <a:rPr lang="en-US" sz="1500" kern="0" dirty="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TEAM</a:t>
                      </a:r>
                      <a:endParaRPr lang="en-US" sz="1500" kern="1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Detail the roles, responsibilities, and expertise of key team members who will execute the strategic plan.</a:t>
                      </a:r>
                      <a:endParaRPr lang="en-US" sz="10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51802" marR="51802"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17003116"/>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1033</TotalTime>
  <Words>320</Words>
  <Application>Microsoft Macintosh PowerPoint</Application>
  <PresentationFormat>Widescreen</PresentationFormat>
  <Paragraphs>30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39</cp:revision>
  <dcterms:created xsi:type="dcterms:W3CDTF">2022-05-22T18:55:25Z</dcterms:created>
  <dcterms:modified xsi:type="dcterms:W3CDTF">2024-06-25T19:36:22Z</dcterms:modified>
</cp:coreProperties>
</file>