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42" r:id="rId2"/>
    <p:sldId id="343" r:id="rId3"/>
    <p:sldId id="344" r:id="rId4"/>
    <p:sldId id="345" r:id="rId5"/>
    <p:sldId id="346" r:id="rId6"/>
    <p:sldId id="347"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749"/>
    <a:srgbClr val="CBD6B5"/>
    <a:srgbClr val="9CA58C"/>
    <a:srgbClr val="EBD9B6"/>
    <a:srgbClr val="DCF8EB"/>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8C4E7-FA7E-4E0B-BFF8-314CCABF4749}" v="6" dt="2024-06-06T01:15:59.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86447"/>
  </p:normalViewPr>
  <p:slideViewPr>
    <p:cSldViewPr snapToGrid="0" snapToObjects="1">
      <p:cViewPr varScale="1">
        <p:scale>
          <a:sx n="128" d="100"/>
          <a:sy n="128" d="100"/>
        </p:scale>
        <p:origin x="79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CF8C4E7-FA7E-4E0B-BFF8-314CCABF4749}"/>
    <pc:docChg chg="undo custSel modSld">
      <pc:chgData name="Bess Dunlevy" userId="dd4b9a8537dbe9d0" providerId="LiveId" clId="{3CF8C4E7-FA7E-4E0B-BFF8-314CCABF4749}" dt="2024-06-06T01:17:27.283" v="46" actId="1076"/>
      <pc:docMkLst>
        <pc:docMk/>
      </pc:docMkLst>
      <pc:sldChg chg="addSp modSp mod">
        <pc:chgData name="Bess Dunlevy" userId="dd4b9a8537dbe9d0" providerId="LiveId" clId="{3CF8C4E7-FA7E-4E0B-BFF8-314CCABF4749}" dt="2024-06-06T01:14:59.145" v="12" actId="1076"/>
        <pc:sldMkLst>
          <pc:docMk/>
          <pc:sldMk cId="1508588292" sldId="342"/>
        </pc:sldMkLst>
        <pc:spChg chg="add mod">
          <ac:chgData name="Bess Dunlevy" userId="dd4b9a8537dbe9d0" providerId="LiveId" clId="{3CF8C4E7-FA7E-4E0B-BFF8-314CCABF4749}" dt="2024-06-06T01:14:56.564" v="11" actId="1076"/>
          <ac:spMkLst>
            <pc:docMk/>
            <pc:sldMk cId="1508588292" sldId="342"/>
            <ac:spMk id="6" creationId="{CC8EBFE4-502D-3442-B82D-A3CA19528CEA}"/>
          </ac:spMkLst>
        </pc:spChg>
        <pc:spChg chg="mod">
          <ac:chgData name="Bess Dunlevy" userId="dd4b9a8537dbe9d0" providerId="LiveId" clId="{3CF8C4E7-FA7E-4E0B-BFF8-314CCABF4749}" dt="2024-06-06T01:14:31.485" v="9" actId="20577"/>
          <ac:spMkLst>
            <pc:docMk/>
            <pc:sldMk cId="1508588292" sldId="342"/>
            <ac:spMk id="33" creationId="{143A449B-AAB7-994A-92CE-8F48E2CA7DF6}"/>
          </ac:spMkLst>
        </pc:spChg>
        <pc:picChg chg="mod">
          <ac:chgData name="Bess Dunlevy" userId="dd4b9a8537dbe9d0" providerId="LiveId" clId="{3CF8C4E7-FA7E-4E0B-BFF8-314CCABF4749}" dt="2024-06-06T01:14:59.145" v="12" actId="1076"/>
          <ac:picMkLst>
            <pc:docMk/>
            <pc:sldMk cId="1508588292" sldId="342"/>
            <ac:picMk id="3" creationId="{6A5D1D4C-C1AE-4859-2520-CB1ED5BD2229}"/>
          </ac:picMkLst>
        </pc:picChg>
      </pc:sldChg>
      <pc:sldChg chg="modSp mod">
        <pc:chgData name="Bess Dunlevy" userId="dd4b9a8537dbe9d0" providerId="LiveId" clId="{3CF8C4E7-FA7E-4E0B-BFF8-314CCABF4749}" dt="2024-06-06T01:15:23.028" v="17" actId="255"/>
        <pc:sldMkLst>
          <pc:docMk/>
          <pc:sldMk cId="2096331201" sldId="343"/>
        </pc:sldMkLst>
        <pc:graphicFrameChg chg="mod modGraphic">
          <ac:chgData name="Bess Dunlevy" userId="dd4b9a8537dbe9d0" providerId="LiveId" clId="{3CF8C4E7-FA7E-4E0B-BFF8-314CCABF4749}" dt="2024-06-06T01:15:23.028" v="17" actId="255"/>
          <ac:graphicFrameMkLst>
            <pc:docMk/>
            <pc:sldMk cId="2096331201" sldId="343"/>
            <ac:graphicFrameMk id="1520" creationId="{3D115D85-6891-21A3-198B-51FAAF9E3B0F}"/>
          </ac:graphicFrameMkLst>
        </pc:graphicFrameChg>
      </pc:sldChg>
      <pc:sldChg chg="modSp mod">
        <pc:chgData name="Bess Dunlevy" userId="dd4b9a8537dbe9d0" providerId="LiveId" clId="{3CF8C4E7-FA7E-4E0B-BFF8-314CCABF4749}" dt="2024-06-06T01:15:40.213" v="21" actId="255"/>
        <pc:sldMkLst>
          <pc:docMk/>
          <pc:sldMk cId="591419953" sldId="344"/>
        </pc:sldMkLst>
        <pc:graphicFrameChg chg="mod modGraphic">
          <ac:chgData name="Bess Dunlevy" userId="dd4b9a8537dbe9d0" providerId="LiveId" clId="{3CF8C4E7-FA7E-4E0B-BFF8-314CCABF4749}" dt="2024-06-06T01:15:40.213" v="21" actId="255"/>
          <ac:graphicFrameMkLst>
            <pc:docMk/>
            <pc:sldMk cId="591419953" sldId="344"/>
            <ac:graphicFrameMk id="1520" creationId="{3D115D85-6891-21A3-198B-51FAAF9E3B0F}"/>
          </ac:graphicFrameMkLst>
        </pc:graphicFrameChg>
      </pc:sldChg>
      <pc:sldChg chg="modSp mod">
        <pc:chgData name="Bess Dunlevy" userId="dd4b9a8537dbe9d0" providerId="LiveId" clId="{3CF8C4E7-FA7E-4E0B-BFF8-314CCABF4749}" dt="2024-06-06T01:15:52.736" v="25" actId="255"/>
        <pc:sldMkLst>
          <pc:docMk/>
          <pc:sldMk cId="3416100198" sldId="345"/>
        </pc:sldMkLst>
        <pc:graphicFrameChg chg="mod modGraphic">
          <ac:chgData name="Bess Dunlevy" userId="dd4b9a8537dbe9d0" providerId="LiveId" clId="{3CF8C4E7-FA7E-4E0B-BFF8-314CCABF4749}" dt="2024-06-06T01:15:52.736" v="25" actId="255"/>
          <ac:graphicFrameMkLst>
            <pc:docMk/>
            <pc:sldMk cId="3416100198" sldId="345"/>
            <ac:graphicFrameMk id="1520" creationId="{3D115D85-6891-21A3-198B-51FAAF9E3B0F}"/>
          </ac:graphicFrameMkLst>
        </pc:graphicFrameChg>
      </pc:sldChg>
      <pc:sldChg chg="modSp mod">
        <pc:chgData name="Bess Dunlevy" userId="dd4b9a8537dbe9d0" providerId="LiveId" clId="{3CF8C4E7-FA7E-4E0B-BFF8-314CCABF4749}" dt="2024-06-06T01:16:02.720" v="27" actId="255"/>
        <pc:sldMkLst>
          <pc:docMk/>
          <pc:sldMk cId="385956193" sldId="346"/>
        </pc:sldMkLst>
        <pc:graphicFrameChg chg="mod modGraphic">
          <ac:chgData name="Bess Dunlevy" userId="dd4b9a8537dbe9d0" providerId="LiveId" clId="{3CF8C4E7-FA7E-4E0B-BFF8-314CCABF4749}" dt="2024-06-06T01:16:02.720" v="27" actId="255"/>
          <ac:graphicFrameMkLst>
            <pc:docMk/>
            <pc:sldMk cId="385956193" sldId="346"/>
            <ac:graphicFrameMk id="1520" creationId="{3D115D85-6891-21A3-198B-51FAAF9E3B0F}"/>
          </ac:graphicFrameMkLst>
        </pc:graphicFrameChg>
      </pc:sldChg>
      <pc:sldChg chg="delSp modSp mod">
        <pc:chgData name="Bess Dunlevy" userId="dd4b9a8537dbe9d0" providerId="LiveId" clId="{3CF8C4E7-FA7E-4E0B-BFF8-314CCABF4749}" dt="2024-06-06T01:17:27.283" v="46" actId="1076"/>
        <pc:sldMkLst>
          <pc:docMk/>
          <pc:sldMk cId="342528776" sldId="347"/>
        </pc:sldMkLst>
        <pc:spChg chg="mod">
          <ac:chgData name="Bess Dunlevy" userId="dd4b9a8537dbe9d0" providerId="LiveId" clId="{3CF8C4E7-FA7E-4E0B-BFF8-314CCABF4749}" dt="2024-06-06T01:16:24.924" v="32" actId="1076"/>
          <ac:spMkLst>
            <pc:docMk/>
            <pc:sldMk cId="342528776" sldId="347"/>
            <ac:spMk id="1527" creationId="{0CC3B859-450B-B723-607A-389ADCCFE5D0}"/>
          </ac:spMkLst>
        </pc:spChg>
        <pc:spChg chg="mod">
          <ac:chgData name="Bess Dunlevy" userId="dd4b9a8537dbe9d0" providerId="LiveId" clId="{3CF8C4E7-FA7E-4E0B-BFF8-314CCABF4749}" dt="2024-06-06T01:17:14.379" v="43" actId="14100"/>
          <ac:spMkLst>
            <pc:docMk/>
            <pc:sldMk cId="342528776" sldId="347"/>
            <ac:spMk id="1530" creationId="{35561507-8409-C062-D43E-48990312E0CA}"/>
          </ac:spMkLst>
        </pc:spChg>
        <pc:spChg chg="mod">
          <ac:chgData name="Bess Dunlevy" userId="dd4b9a8537dbe9d0" providerId="LiveId" clId="{3CF8C4E7-FA7E-4E0B-BFF8-314CCABF4749}" dt="2024-06-06T01:16:49.469" v="36"/>
          <ac:spMkLst>
            <pc:docMk/>
            <pc:sldMk cId="342528776" sldId="347"/>
            <ac:spMk id="1533" creationId="{0B738F6B-72E5-7F4E-D139-86F9F421479D}"/>
          </ac:spMkLst>
        </pc:spChg>
        <pc:spChg chg="mod">
          <ac:chgData name="Bess Dunlevy" userId="dd4b9a8537dbe9d0" providerId="LiveId" clId="{3CF8C4E7-FA7E-4E0B-BFF8-314CCABF4749}" dt="2024-06-06T01:16:53.154" v="38" actId="1076"/>
          <ac:spMkLst>
            <pc:docMk/>
            <pc:sldMk cId="342528776" sldId="347"/>
            <ac:spMk id="1536" creationId="{D35D3174-6264-9E79-12D0-5496E4AB1C96}"/>
          </ac:spMkLst>
        </pc:spChg>
        <pc:spChg chg="mod">
          <ac:chgData name="Bess Dunlevy" userId="dd4b9a8537dbe9d0" providerId="LiveId" clId="{3CF8C4E7-FA7E-4E0B-BFF8-314CCABF4749}" dt="2024-06-06T01:17:06.787" v="41" actId="14100"/>
          <ac:spMkLst>
            <pc:docMk/>
            <pc:sldMk cId="342528776" sldId="347"/>
            <ac:spMk id="1539" creationId="{E54749C1-18A3-C2C3-7637-F3AC8DDBC9E7}"/>
          </ac:spMkLst>
        </pc:spChg>
        <pc:spChg chg="mod">
          <ac:chgData name="Bess Dunlevy" userId="dd4b9a8537dbe9d0" providerId="LiveId" clId="{3CF8C4E7-FA7E-4E0B-BFF8-314CCABF4749}" dt="2024-06-06T01:17:27.283" v="46" actId="1076"/>
          <ac:spMkLst>
            <pc:docMk/>
            <pc:sldMk cId="342528776" sldId="347"/>
            <ac:spMk id="1545" creationId="{9D197C36-CAB0-23DE-AE98-F643E1BFF160}"/>
          </ac:spMkLst>
        </pc:spChg>
        <pc:grpChg chg="del">
          <ac:chgData name="Bess Dunlevy" userId="dd4b9a8537dbe9d0" providerId="LiveId" clId="{3CF8C4E7-FA7E-4E0B-BFF8-314CCABF4749}" dt="2024-06-06T01:16:45.405" v="35" actId="478"/>
          <ac:grpSpMkLst>
            <pc:docMk/>
            <pc:sldMk cId="342528776" sldId="347"/>
            <ac:grpSpMk id="1521" creationId="{DA7337CD-E7BE-89F7-407D-4F9617C3BF68}"/>
          </ac:grpSpMkLst>
        </pc:grpChg>
        <pc:grpChg chg="mod">
          <ac:chgData name="Bess Dunlevy" userId="dd4b9a8537dbe9d0" providerId="LiveId" clId="{3CF8C4E7-FA7E-4E0B-BFF8-314CCABF4749}" dt="2024-06-06T01:16:56.167" v="39" actId="1076"/>
          <ac:grpSpMkLst>
            <pc:docMk/>
            <pc:sldMk cId="342528776" sldId="347"/>
            <ac:grpSpMk id="1523" creationId="{1EF6F31B-8577-BB36-25FE-CB21E241DD6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8658&amp;utm_source=template-powerpoint&amp;utm_medium=content&amp;utm_campaign=Annual+Strategic+Business+Plan+Example-powerpoint-8658&amp;lpa=Annual+Strategic+Business+Plan+Example+powerpoint+8658"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rcRect/>
          <a:stretch/>
        </p:blipFill>
        <p:spPr>
          <a:xfrm>
            <a:off x="8825932" y="314882"/>
            <a:ext cx="2954371" cy="58761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Annual Strategic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Business Plan Template Example</a:t>
            </a:r>
          </a:p>
        </p:txBody>
      </p:sp>
      <p:pic>
        <p:nvPicPr>
          <p:cNvPr id="3" name="Picture 2" descr="A diagram of a line with numbers and a few points&#10;&#10;Description automatically generated with medium confidence">
            <a:extLst>
              <a:ext uri="{FF2B5EF4-FFF2-40B4-BE49-F238E27FC236}">
                <a16:creationId xmlns:a16="http://schemas.microsoft.com/office/drawing/2014/main" id="{6A5D1D4C-C1AE-4859-2520-CB1ED5BD2229}"/>
              </a:ext>
            </a:extLst>
          </p:cNvPr>
          <p:cNvPicPr>
            <a:picLocks noChangeAspect="1"/>
          </p:cNvPicPr>
          <p:nvPr/>
        </p:nvPicPr>
        <p:blipFill>
          <a:blip r:embed="rId4"/>
          <a:stretch>
            <a:fillRect/>
          </a:stretch>
        </p:blipFill>
        <p:spPr>
          <a:xfrm>
            <a:off x="170623" y="1585741"/>
            <a:ext cx="11850754" cy="2448267"/>
          </a:xfrm>
          <a:prstGeom prst="rect">
            <a:avLst/>
          </a:prstGeom>
          <a:effectLst>
            <a:outerShdw blurRad="152400" dist="317500" dir="5400000" sx="90000" sy="-19000" rotWithShape="0">
              <a:prstClr val="black">
                <a:alpha val="15000"/>
              </a:prstClr>
            </a:outerShdw>
          </a:effectLst>
        </p:spPr>
      </p:pic>
      <p:sp>
        <p:nvSpPr>
          <p:cNvPr id="6" name="TextBox 5">
            <a:extLst>
              <a:ext uri="{FF2B5EF4-FFF2-40B4-BE49-F238E27FC236}">
                <a16:creationId xmlns:a16="http://schemas.microsoft.com/office/drawing/2014/main" id="{CC8EBFE4-502D-3442-B82D-A3CA19528CEA}"/>
              </a:ext>
            </a:extLst>
          </p:cNvPr>
          <p:cNvSpPr txBox="1"/>
          <p:nvPr/>
        </p:nvSpPr>
        <p:spPr>
          <a:xfrm>
            <a:off x="300447" y="5340506"/>
            <a:ext cx="6096000" cy="1200329"/>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This strategic plan outlines Positive Charge's path to becoming a leader in the EV charging industry by focusing on expansion, customer satisfaction, and market penetration within the next year.</a:t>
            </a:r>
            <a:r>
              <a:rPr lang="en-US" sz="1800" b="1" dirty="0">
                <a:solidFill>
                  <a:srgbClr val="808080"/>
                </a:solidFill>
                <a:effectLst/>
                <a:latin typeface="Century Gothic" panose="020B050202020202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r>
              <a:rPr lang="en-US" sz="2400" dirty="0">
                <a:solidFill>
                  <a:schemeClr val="accent5"/>
                </a:solidFill>
                <a:latin typeface="Century Gothic" panose="020B0502020202020204" pitchFamily="34" charset="0"/>
              </a:rPr>
              <a:t>BUSINESS OVERVIEW</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3645965334"/>
              </p:ext>
            </p:extLst>
          </p:nvPr>
        </p:nvGraphicFramePr>
        <p:xfrm>
          <a:off x="405331" y="921795"/>
          <a:ext cx="11520370" cy="570038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900128">
                <a:tc>
                  <a:txBody>
                    <a:bodyPr/>
                    <a:lstStyle/>
                    <a:p>
                      <a:pPr algn="ctr"/>
                      <a:r>
                        <a:rPr lang="en-US" b="1" dirty="0">
                          <a:solidFill>
                            <a:schemeClr val="tx1">
                              <a:lumMod val="65000"/>
                              <a:lumOff val="35000"/>
                            </a:schemeClr>
                          </a:solidFill>
                          <a:latin typeface="Century Gothic" panose="020B0502020202020204" pitchFamily="34" charset="0"/>
                        </a:rPr>
                        <a:t>OUR VISION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To lead the global transition towards sustainable transportation through innovative and accessible electric vehicle (EV) charging solutions</a:t>
                      </a:r>
                      <a:endParaRPr lang="en-US" sz="1200" b="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900128">
                <a:tc>
                  <a:txBody>
                    <a:bodyPr/>
                    <a:lstStyle/>
                    <a:p>
                      <a:pPr algn="ctr"/>
                      <a:r>
                        <a:rPr lang="en-US" b="1" dirty="0">
                          <a:solidFill>
                            <a:schemeClr val="tx1">
                              <a:lumMod val="65000"/>
                              <a:lumOff val="35000"/>
                            </a:schemeClr>
                          </a:solidFill>
                          <a:latin typeface="Century Gothic" panose="020B0502020202020204" pitchFamily="34" charset="0"/>
                        </a:rPr>
                        <a:t>OUR MISSION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To provide seamless, efficient, and eco-friendly EV charging and logistics services, enhancing the EV ownership experience and contributing to a greener planet.</a:t>
                      </a:r>
                      <a:endParaRPr lang="en-US" sz="1200" b="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900128">
                <a:tc>
                  <a:txBody>
                    <a:bodyPr/>
                    <a:lstStyle/>
                    <a:p>
                      <a:pPr algn="ctr"/>
                      <a:r>
                        <a:rPr lang="en-US" b="1" dirty="0">
                          <a:solidFill>
                            <a:schemeClr val="tx1">
                              <a:lumMod val="65000"/>
                              <a:lumOff val="35000"/>
                            </a:schemeClr>
                          </a:solidFill>
                          <a:latin typeface="Century Gothic" panose="020B0502020202020204" pitchFamily="34" charset="0"/>
                        </a:rPr>
                        <a:t>THE PRODUCT WE PROVIDE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State-of-the-art, user-friendly EV charging stations and logistics support for both individual EV owners and businesses, focusing on reliability, speed, and accessibility.</a:t>
                      </a:r>
                      <a:endParaRPr lang="en-US" sz="1200" b="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r>
              <a:rPr lang="en-US" sz="2400" dirty="0">
                <a:solidFill>
                  <a:schemeClr val="tx1">
                    <a:lumMod val="65000"/>
                    <a:lumOff val="35000"/>
                  </a:schemeClr>
                </a:solidFill>
                <a:latin typeface="Century Gothic" panose="020B0502020202020204" pitchFamily="34" charset="0"/>
              </a:rPr>
              <a:t>MARKET ANALYSIS</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3811768502"/>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449160">
                <a:tc>
                  <a:txBody>
                    <a:bodyPr/>
                    <a:lstStyle/>
                    <a:p>
                      <a:pPr algn="ctr"/>
                      <a:r>
                        <a:rPr lang="en-US" b="1" dirty="0">
                          <a:solidFill>
                            <a:schemeClr val="tx1">
                              <a:lumMod val="65000"/>
                              <a:lumOff val="35000"/>
                            </a:schemeClr>
                          </a:solidFill>
                          <a:latin typeface="Century Gothic" panose="020B0502020202020204" pitchFamily="34" charset="0"/>
                        </a:rPr>
                        <a:t>WHO WE ARE TARGETING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a:spcBef>
                          <a:spcPts val="0"/>
                        </a:spcBef>
                        <a:spcAft>
                          <a:spcPts val="0"/>
                        </a:spcAft>
                      </a:pPr>
                      <a:r>
                        <a:rPr lang="en-US"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EV owners and potential buyers, businesses with EV fleets, and commercial venues looking to offer EV charging solutions.</a:t>
                      </a:r>
                      <a:endParaRPr lang="en-US" sz="1200" b="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a:r>
                        <a:rPr lang="en-US" b="1" dirty="0">
                          <a:solidFill>
                            <a:schemeClr val="tx1">
                              <a:lumMod val="65000"/>
                              <a:lumOff val="35000"/>
                            </a:schemeClr>
                          </a:solidFill>
                          <a:latin typeface="Century Gothic" panose="020B0502020202020204" pitchFamily="34" charset="0"/>
                        </a:rPr>
                        <a:t>THE PROBLEM WE ARE SOLVING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a:spcBef>
                          <a:spcPts val="0"/>
                        </a:spcBef>
                        <a:spcAft>
                          <a:spcPts val="0"/>
                        </a:spcAft>
                      </a:pPr>
                      <a:r>
                        <a:rPr lang="en-US"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Addressing the lack of reliable, fast, and accessible charging infrastructure for EV owners and businesses, thereby facilitating the shift to sustainable transportation.</a:t>
                      </a:r>
                      <a:endParaRPr lang="en-US" sz="1200" b="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a:r>
                        <a:rPr lang="en-US" b="1" dirty="0">
                          <a:solidFill>
                            <a:schemeClr val="tx1">
                              <a:lumMod val="65000"/>
                              <a:lumOff val="35000"/>
                            </a:schemeClr>
                          </a:solidFill>
                          <a:latin typeface="Century Gothic" panose="020B0502020202020204" pitchFamily="34" charset="0"/>
                        </a:rPr>
                        <a:t>OUR COMPETITORS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a:spcBef>
                          <a:spcPts val="0"/>
                        </a:spcBef>
                        <a:spcAft>
                          <a:spcPts val="0"/>
                        </a:spcAft>
                      </a:pPr>
                      <a:r>
                        <a:rPr lang="en-US"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Established EV charging network providers and new entrants with similar offerings.</a:t>
                      </a:r>
                      <a:endParaRPr lang="en-US" sz="1200" b="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a:r>
                        <a:rPr lang="en-US" b="1" dirty="0">
                          <a:solidFill>
                            <a:schemeClr val="tx1">
                              <a:lumMod val="65000"/>
                              <a:lumOff val="35000"/>
                            </a:schemeClr>
                          </a:solidFill>
                          <a:latin typeface="Century Gothic" panose="020B0502020202020204" pitchFamily="34" charset="0"/>
                        </a:rPr>
                        <a:t>OUR COMPETITIVE ADVANTAGE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a:spcBef>
                          <a:spcPts val="0"/>
                        </a:spcBef>
                        <a:spcAft>
                          <a:spcPts val="0"/>
                        </a:spcAft>
                      </a:pPr>
                      <a:r>
                        <a:rPr lang="en-US"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Our unique blend of cutting-edge technology, customer-centric services, and comprehensive logistics support sets us apart, ensuring a superior charging experience.</a:t>
                      </a:r>
                      <a:endParaRPr lang="en-US" sz="1200" b="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59141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r>
              <a:rPr lang="en-US" sz="2400" dirty="0">
                <a:solidFill>
                  <a:schemeClr val="accent5"/>
                </a:solidFill>
                <a:latin typeface="Century Gothic" panose="020B0502020202020204" pitchFamily="34" charset="0"/>
              </a:rPr>
              <a:t>MARKETING AND SALES PLAN</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69084396"/>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449160">
                <a:tc>
                  <a:txBody>
                    <a:bodyPr/>
                    <a:lstStyle/>
                    <a:p>
                      <a:pPr algn="ctr"/>
                      <a:r>
                        <a:rPr lang="en-US" b="1" dirty="0">
                          <a:solidFill>
                            <a:schemeClr val="tx1">
                              <a:lumMod val="65000"/>
                              <a:lumOff val="35000"/>
                            </a:schemeClr>
                          </a:solidFill>
                          <a:latin typeface="Century Gothic" panose="020B0502020202020204" pitchFamily="34" charset="0"/>
                        </a:rPr>
                        <a:t>MARKETING CHANNELS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Digital marketing (SEO, PPC, social media), partnerships with EV manufacturers, and engagement in green energy and sustainability expos.</a:t>
                      </a:r>
                      <a:endParaRPr lang="en-US" sz="1200" b="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a:r>
                        <a:rPr lang="en-US" b="1" dirty="0">
                          <a:solidFill>
                            <a:schemeClr val="tx1">
                              <a:lumMod val="65000"/>
                              <a:lumOff val="35000"/>
                            </a:schemeClr>
                          </a:solidFill>
                          <a:latin typeface="Century Gothic" panose="020B0502020202020204" pitchFamily="34" charset="0"/>
                        </a:rPr>
                        <a:t>MARKETING MATERIALS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Informative brochures, compelling website content, engaging social media campaigns, and informative case studies.</a:t>
                      </a:r>
                      <a:endParaRPr lang="en-US" sz="1200" b="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a:r>
                        <a:rPr lang="en-US" b="1" dirty="0">
                          <a:solidFill>
                            <a:schemeClr val="tx1">
                              <a:lumMod val="65000"/>
                              <a:lumOff val="35000"/>
                            </a:schemeClr>
                          </a:solidFill>
                          <a:latin typeface="Century Gothic" panose="020B0502020202020204" pitchFamily="34" charset="0"/>
                        </a:rPr>
                        <a:t>PRICING STRATEGY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Competitive pricing models with various subscription options for different user needs, including pay-per-use and monthly subscriptions.</a:t>
                      </a:r>
                      <a:endParaRPr lang="en-US" sz="1200" b="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a:r>
                        <a:rPr lang="en-US" b="1" dirty="0">
                          <a:solidFill>
                            <a:schemeClr val="tx1">
                              <a:lumMod val="65000"/>
                              <a:lumOff val="35000"/>
                            </a:schemeClr>
                          </a:solidFill>
                          <a:latin typeface="Century Gothic" panose="020B0502020202020204" pitchFamily="34" charset="0"/>
                        </a:rPr>
                        <a:t>DISTRIBUTION CHANNELS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Direct sales to businesses and online sales for individual consumers, alongside strategic placement of our charging stations in high-demand locations.</a:t>
                      </a:r>
                      <a:endParaRPr lang="en-US" sz="1200" b="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41610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r>
              <a:rPr lang="en-US" sz="2400" dirty="0">
                <a:solidFill>
                  <a:schemeClr val="tx1">
                    <a:lumMod val="65000"/>
                    <a:lumOff val="35000"/>
                  </a:schemeClr>
                </a:solidFill>
                <a:latin typeface="Century Gothic" panose="020B0502020202020204" pitchFamily="34" charset="0"/>
              </a:rPr>
              <a:t>KEY OBJECTIVES AND SUCCESS MEASURES</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469802023"/>
              </p:ext>
            </p:extLst>
          </p:nvPr>
        </p:nvGraphicFramePr>
        <p:xfrm>
          <a:off x="405331" y="921795"/>
          <a:ext cx="11520370" cy="56190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746806">
                <a:tc gridSpan="2">
                  <a:txBody>
                    <a:bodyPr/>
                    <a:lstStyle/>
                    <a:p>
                      <a:pPr algn="ctr"/>
                      <a:r>
                        <a:rPr lang="en-US" b="1" dirty="0">
                          <a:solidFill>
                            <a:schemeClr val="tx1">
                              <a:lumMod val="65000"/>
                              <a:lumOff val="35000"/>
                            </a:schemeClr>
                          </a:solidFill>
                          <a:latin typeface="Century Gothic" panose="020B0502020202020204" pitchFamily="34" charset="0"/>
                        </a:rPr>
                        <a:t>OBJECTIVES WE PLAN TO ACHIEVE IN A GIVEN TIME FRAME AND HOW WE’LL MEASURE THEM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hMerge="1">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624078">
                <a:tc>
                  <a:txBody>
                    <a:bodyPr/>
                    <a:lstStyle/>
                    <a:p>
                      <a:pPr algn="r"/>
                      <a:r>
                        <a:rPr lang="en-US" b="1" dirty="0">
                          <a:solidFill>
                            <a:schemeClr val="tx1">
                              <a:lumMod val="65000"/>
                              <a:lumOff val="35000"/>
                            </a:schemeClr>
                          </a:solidFill>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a:spcBef>
                          <a:spcPts val="0"/>
                        </a:spcBef>
                        <a:spcAft>
                          <a:spcPts val="0"/>
                        </a:spcAft>
                      </a:pPr>
                      <a:r>
                        <a:rPr lang="en-US" sz="12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Increase the number of charging stations by 30% within the year. METRIC: Track the number of new installations monthly.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624078">
                <a:tc>
                  <a:txBody>
                    <a:bodyPr/>
                    <a:lstStyle/>
                    <a:p>
                      <a:pPr algn="r"/>
                      <a:r>
                        <a:rPr lang="en-US" b="1" dirty="0">
                          <a:solidFill>
                            <a:schemeClr val="tx1">
                              <a:lumMod val="65000"/>
                              <a:lumOff val="35000"/>
                            </a:schemeClr>
                          </a:solidFill>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a:spcBef>
                          <a:spcPts val="0"/>
                        </a:spcBef>
                        <a:spcAft>
                          <a:spcPts val="0"/>
                        </a:spcAft>
                      </a:pPr>
                      <a:r>
                        <a:rPr lang="en-US" sz="12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Grow our customer base by 25% by year-end. METRIC: Measure subscriptions and usage rates.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624078">
                <a:tc>
                  <a:txBody>
                    <a:bodyPr/>
                    <a:lstStyle/>
                    <a:p>
                      <a:pPr algn="r"/>
                      <a:r>
                        <a:rPr lang="en-US" b="1" dirty="0">
                          <a:solidFill>
                            <a:schemeClr val="tx1">
                              <a:lumMod val="65000"/>
                              <a:lumOff val="35000"/>
                            </a:schemeClr>
                          </a:solidFill>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a:spcBef>
                          <a:spcPts val="0"/>
                        </a:spcBef>
                        <a:spcAft>
                          <a:spcPts val="0"/>
                        </a:spcAft>
                      </a:pPr>
                      <a:r>
                        <a:rPr lang="en-US"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Achieve a customer satisfaction rate of over 90%. METRIC: Use customer surveys and feedback for continuous improvement.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8595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3" name="Picture 1552" descr="Calendar flipping">
            <a:extLst>
              <a:ext uri="{FF2B5EF4-FFF2-40B4-BE49-F238E27FC236}">
                <a16:creationId xmlns:a16="http://schemas.microsoft.com/office/drawing/2014/main" id="{B546D90F-DC02-6090-84F3-CFE4DA263E95}"/>
              </a:ext>
            </a:extLst>
          </p:cNvPr>
          <p:cNvPicPr>
            <a:picLocks noChangeAspect="1"/>
          </p:cNvPicPr>
          <p:nvPr/>
        </p:nvPicPr>
        <p:blipFill>
          <a:blip r:embed="rId2">
            <a:duotone>
              <a:prstClr val="black"/>
              <a:schemeClr val="accent5">
                <a:tint val="45000"/>
                <a:satMod val="400000"/>
              </a:schemeClr>
            </a:duotone>
            <a:alphaModFix amt="12000"/>
          </a:blip>
          <a:stretch>
            <a:fillRect/>
          </a:stretch>
        </p:blipFill>
        <p:spPr>
          <a:xfrm>
            <a:off x="0" y="0"/>
            <a:ext cx="12192000" cy="6858000"/>
          </a:xfrm>
          <a:prstGeom prst="rect">
            <a:avLst/>
          </a:prstGeom>
        </p:spPr>
      </p:pic>
      <p:cxnSp>
        <p:nvCxnSpPr>
          <p:cNvPr id="1549" name="Straight Connector 1548">
            <a:extLst>
              <a:ext uri="{FF2B5EF4-FFF2-40B4-BE49-F238E27FC236}">
                <a16:creationId xmlns:a16="http://schemas.microsoft.com/office/drawing/2014/main" id="{3F1E37A8-2A73-7A99-118A-C2BA24CA29D7}"/>
              </a:ext>
            </a:extLst>
          </p:cNvPr>
          <p:cNvCxnSpPr/>
          <p:nvPr/>
        </p:nvCxnSpPr>
        <p:spPr>
          <a:xfrm>
            <a:off x="300447" y="3547732"/>
            <a:ext cx="11606004"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r>
              <a:rPr lang="en-US" sz="2400" dirty="0">
                <a:solidFill>
                  <a:schemeClr val="tx1">
                    <a:lumMod val="65000"/>
                    <a:lumOff val="35000"/>
                  </a:schemeClr>
                </a:solidFill>
                <a:latin typeface="Century Gothic" panose="020B0502020202020204" pitchFamily="34" charset="0"/>
              </a:rPr>
              <a:t>TIMELINE OF MILESTONES FOR YEAR 20XX</a:t>
            </a:r>
          </a:p>
        </p:txBody>
      </p:sp>
      <p:grpSp>
        <p:nvGrpSpPr>
          <p:cNvPr id="2" name="Group 1">
            <a:extLst>
              <a:ext uri="{FF2B5EF4-FFF2-40B4-BE49-F238E27FC236}">
                <a16:creationId xmlns:a16="http://schemas.microsoft.com/office/drawing/2014/main" id="{0D9310B3-E516-7B74-CFB1-7041AB7E205A}"/>
              </a:ext>
            </a:extLst>
          </p:cNvPr>
          <p:cNvGrpSpPr/>
          <p:nvPr/>
        </p:nvGrpSpPr>
        <p:grpSpPr>
          <a:xfrm>
            <a:off x="10545077" y="2770563"/>
            <a:ext cx="1521531" cy="783465"/>
            <a:chOff x="242496" y="-518291"/>
            <a:chExt cx="1523507" cy="2472813"/>
          </a:xfrm>
        </p:grpSpPr>
        <p:sp>
          <p:nvSpPr>
            <p:cNvPr id="1545" name="Text Box 15">
              <a:extLst>
                <a:ext uri="{FF2B5EF4-FFF2-40B4-BE49-F238E27FC236}">
                  <a16:creationId xmlns:a16="http://schemas.microsoft.com/office/drawing/2014/main" id="{9D197C36-CAB0-23DE-AE98-F643E1BFF160}"/>
                </a:ext>
              </a:extLst>
            </p:cNvPr>
            <p:cNvSpPr txBox="1"/>
            <p:nvPr/>
          </p:nvSpPr>
          <p:spPr>
            <a:xfrm>
              <a:off x="298600" y="-518291"/>
              <a:ext cx="1467403"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Year End – Review customer feedback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46" name="Straight Connector 1545">
              <a:extLst>
                <a:ext uri="{FF2B5EF4-FFF2-40B4-BE49-F238E27FC236}">
                  <a16:creationId xmlns:a16="http://schemas.microsoft.com/office/drawing/2014/main" id="{A870F7D6-E134-77A4-B5FE-40CD316CBA8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7" name="Oval 1546">
              <a:extLst>
                <a:ext uri="{FF2B5EF4-FFF2-40B4-BE49-F238E27FC236}">
                  <a16:creationId xmlns:a16="http://schemas.microsoft.com/office/drawing/2014/main" id="{91C1584E-0368-832F-587A-0C8424A7A2EC}"/>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2" name="Group 1521">
            <a:extLst>
              <a:ext uri="{FF2B5EF4-FFF2-40B4-BE49-F238E27FC236}">
                <a16:creationId xmlns:a16="http://schemas.microsoft.com/office/drawing/2014/main" id="{393DAC4E-8E6F-2BD1-5AAC-FF049E0CF3C4}"/>
              </a:ext>
            </a:extLst>
          </p:cNvPr>
          <p:cNvGrpSpPr/>
          <p:nvPr/>
        </p:nvGrpSpPr>
        <p:grpSpPr>
          <a:xfrm>
            <a:off x="7337997" y="2950831"/>
            <a:ext cx="1560791" cy="596901"/>
            <a:chOff x="242496" y="70552"/>
            <a:chExt cx="1562819" cy="1883970"/>
          </a:xfrm>
        </p:grpSpPr>
        <p:sp>
          <p:nvSpPr>
            <p:cNvPr id="1539" name="Text Box 11">
              <a:extLst>
                <a:ext uri="{FF2B5EF4-FFF2-40B4-BE49-F238E27FC236}">
                  <a16:creationId xmlns:a16="http://schemas.microsoft.com/office/drawing/2014/main" id="{E54749C1-18A3-C2C3-7637-F3AC8DDBC9E7}"/>
                </a:ext>
              </a:extLst>
            </p:cNvPr>
            <p:cNvSpPr txBox="1"/>
            <p:nvPr/>
          </p:nvSpPr>
          <p:spPr>
            <a:xfrm>
              <a:off x="288264" y="70552"/>
              <a:ext cx="1517051"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Q4 – Expand partnerships.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40" name="Straight Connector 1539">
              <a:extLst>
                <a:ext uri="{FF2B5EF4-FFF2-40B4-BE49-F238E27FC236}">
                  <a16:creationId xmlns:a16="http://schemas.microsoft.com/office/drawing/2014/main" id="{57867B54-F331-3568-AABC-25F9E7C087D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1" name="Oval 1540">
              <a:extLst>
                <a:ext uri="{FF2B5EF4-FFF2-40B4-BE49-F238E27FC236}">
                  <a16:creationId xmlns:a16="http://schemas.microsoft.com/office/drawing/2014/main" id="{8C6985B6-7136-665E-9DFD-A7FD416DEC0F}"/>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3" name="Group 1522">
            <a:extLst>
              <a:ext uri="{FF2B5EF4-FFF2-40B4-BE49-F238E27FC236}">
                <a16:creationId xmlns:a16="http://schemas.microsoft.com/office/drawing/2014/main" id="{1EF6F31B-8577-BB36-25FE-CB21E241DD6E}"/>
              </a:ext>
            </a:extLst>
          </p:cNvPr>
          <p:cNvGrpSpPr/>
          <p:nvPr/>
        </p:nvGrpSpPr>
        <p:grpSpPr>
          <a:xfrm>
            <a:off x="2606172" y="3527251"/>
            <a:ext cx="1660770" cy="623568"/>
            <a:chOff x="195580" y="-641985"/>
            <a:chExt cx="2314980" cy="831348"/>
          </a:xfrm>
        </p:grpSpPr>
        <p:sp>
          <p:nvSpPr>
            <p:cNvPr id="1536" name="Text Box 35">
              <a:extLst>
                <a:ext uri="{FF2B5EF4-FFF2-40B4-BE49-F238E27FC236}">
                  <a16:creationId xmlns:a16="http://schemas.microsoft.com/office/drawing/2014/main" id="{D35D3174-6264-9E79-12D0-5496E4AB1C96}"/>
                </a:ext>
              </a:extLst>
            </p:cNvPr>
            <p:cNvSpPr txBox="1"/>
            <p:nvPr/>
          </p:nvSpPr>
          <p:spPr>
            <a:xfrm>
              <a:off x="341314" y="-416388"/>
              <a:ext cx="2169246" cy="6057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Q2 – Open 20 new charging stations.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37" name="Straight Connector 1536">
              <a:extLst>
                <a:ext uri="{FF2B5EF4-FFF2-40B4-BE49-F238E27FC236}">
                  <a16:creationId xmlns:a16="http://schemas.microsoft.com/office/drawing/2014/main" id="{94646A4F-1AC2-D923-6475-F800AFB8FAF0}"/>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8" name="Oval 1537">
              <a:extLst>
                <a:ext uri="{FF2B5EF4-FFF2-40B4-BE49-F238E27FC236}">
                  <a16:creationId xmlns:a16="http://schemas.microsoft.com/office/drawing/2014/main" id="{B6121196-6EEA-FE82-E95F-901A6901588C}"/>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4" name="Group 1523">
            <a:extLst>
              <a:ext uri="{FF2B5EF4-FFF2-40B4-BE49-F238E27FC236}">
                <a16:creationId xmlns:a16="http://schemas.microsoft.com/office/drawing/2014/main" id="{3B20E03C-0E21-820B-A2E3-FCD0E587C3F1}"/>
              </a:ext>
            </a:extLst>
          </p:cNvPr>
          <p:cNvGrpSpPr/>
          <p:nvPr/>
        </p:nvGrpSpPr>
        <p:grpSpPr>
          <a:xfrm>
            <a:off x="5566849" y="3551779"/>
            <a:ext cx="1117600" cy="623569"/>
            <a:chOff x="195580" y="-641985"/>
            <a:chExt cx="1557845" cy="831349"/>
          </a:xfrm>
        </p:grpSpPr>
        <p:sp>
          <p:nvSpPr>
            <p:cNvPr id="1533" name="Text Box 25">
              <a:extLst>
                <a:ext uri="{FF2B5EF4-FFF2-40B4-BE49-F238E27FC236}">
                  <a16:creationId xmlns:a16="http://schemas.microsoft.com/office/drawing/2014/main" id="{0B738F6B-72E5-7F4E-D139-86F9F421479D}"/>
                </a:ext>
              </a:extLst>
            </p:cNvPr>
            <p:cNvSpPr txBox="1"/>
            <p:nvPr/>
          </p:nvSpPr>
          <p:spPr>
            <a:xfrm>
              <a:off x="341314" y="-416388"/>
              <a:ext cx="1412111"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Q3 – Launch loyalty program.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34" name="Straight Connector 1533">
              <a:extLst>
                <a:ext uri="{FF2B5EF4-FFF2-40B4-BE49-F238E27FC236}">
                  <a16:creationId xmlns:a16="http://schemas.microsoft.com/office/drawing/2014/main" id="{A28B2231-742D-B585-17B2-87E0010E2C7D}"/>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5" name="Oval 1534">
              <a:extLst>
                <a:ext uri="{FF2B5EF4-FFF2-40B4-BE49-F238E27FC236}">
                  <a16:creationId xmlns:a16="http://schemas.microsoft.com/office/drawing/2014/main" id="{71020505-0EDA-B5E0-F058-A19796A18A81}"/>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5" name="Group 1524">
            <a:extLst>
              <a:ext uri="{FF2B5EF4-FFF2-40B4-BE49-F238E27FC236}">
                <a16:creationId xmlns:a16="http://schemas.microsoft.com/office/drawing/2014/main" id="{E207FAD3-7860-B9B1-53B8-A66F0DAC3F90}"/>
              </a:ext>
            </a:extLst>
          </p:cNvPr>
          <p:cNvGrpSpPr/>
          <p:nvPr/>
        </p:nvGrpSpPr>
        <p:grpSpPr>
          <a:xfrm>
            <a:off x="8555635" y="3556622"/>
            <a:ext cx="1607539" cy="623569"/>
            <a:chOff x="195580" y="-641985"/>
            <a:chExt cx="2240780" cy="831349"/>
          </a:xfrm>
        </p:grpSpPr>
        <p:sp>
          <p:nvSpPr>
            <p:cNvPr id="1530" name="Text Box 19">
              <a:extLst>
                <a:ext uri="{FF2B5EF4-FFF2-40B4-BE49-F238E27FC236}">
                  <a16:creationId xmlns:a16="http://schemas.microsoft.com/office/drawing/2014/main" id="{35561507-8409-C062-D43E-48990312E0CA}"/>
                </a:ext>
              </a:extLst>
            </p:cNvPr>
            <p:cNvSpPr txBox="1"/>
            <p:nvPr/>
          </p:nvSpPr>
          <p:spPr>
            <a:xfrm>
              <a:off x="341314" y="-416388"/>
              <a:ext cx="2095046"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Q4 – Achieve 25% increase.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31" name="Straight Connector 1530">
              <a:extLst>
                <a:ext uri="{FF2B5EF4-FFF2-40B4-BE49-F238E27FC236}">
                  <a16:creationId xmlns:a16="http://schemas.microsoft.com/office/drawing/2014/main" id="{A0FFAF29-AEC8-111E-6263-D60EED469B1C}"/>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2" name="Oval 1531">
              <a:extLst>
                <a:ext uri="{FF2B5EF4-FFF2-40B4-BE49-F238E27FC236}">
                  <a16:creationId xmlns:a16="http://schemas.microsoft.com/office/drawing/2014/main" id="{259D1D66-63D2-2B12-4C8E-1FD478FB3838}"/>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6" name="Group 1525">
            <a:extLst>
              <a:ext uri="{FF2B5EF4-FFF2-40B4-BE49-F238E27FC236}">
                <a16:creationId xmlns:a16="http://schemas.microsoft.com/office/drawing/2014/main" id="{94E1C1C1-0B82-9707-94DF-3C7F67995BC2}"/>
              </a:ext>
            </a:extLst>
          </p:cNvPr>
          <p:cNvGrpSpPr/>
          <p:nvPr/>
        </p:nvGrpSpPr>
        <p:grpSpPr>
          <a:xfrm>
            <a:off x="679358" y="2661869"/>
            <a:ext cx="1691997" cy="894753"/>
            <a:chOff x="242496" y="-869544"/>
            <a:chExt cx="1694195" cy="2824066"/>
          </a:xfrm>
        </p:grpSpPr>
        <p:sp>
          <p:nvSpPr>
            <p:cNvPr id="1527" name="Text Box 42">
              <a:extLst>
                <a:ext uri="{FF2B5EF4-FFF2-40B4-BE49-F238E27FC236}">
                  <a16:creationId xmlns:a16="http://schemas.microsoft.com/office/drawing/2014/main" id="{0CC3B859-450B-B723-607A-389ADCCFE5D0}"/>
                </a:ext>
              </a:extLst>
            </p:cNvPr>
            <p:cNvSpPr txBox="1"/>
            <p:nvPr/>
          </p:nvSpPr>
          <p:spPr>
            <a:xfrm>
              <a:off x="318817" y="-869544"/>
              <a:ext cx="1617874"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Q1 – Launch digital marketing campaign.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28" name="Straight Connector 1527">
              <a:extLst>
                <a:ext uri="{FF2B5EF4-FFF2-40B4-BE49-F238E27FC236}">
                  <a16:creationId xmlns:a16="http://schemas.microsoft.com/office/drawing/2014/main" id="{E5082ADF-2FEA-72D7-EF6F-58E0D357763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29" name="Oval 1528">
              <a:extLst>
                <a:ext uri="{FF2B5EF4-FFF2-40B4-BE49-F238E27FC236}">
                  <a16:creationId xmlns:a16="http://schemas.microsoft.com/office/drawing/2014/main" id="{77AA3324-A502-33F0-8F31-6B694E4CBB13}"/>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50" name="Oval 1549">
            <a:extLst>
              <a:ext uri="{FF2B5EF4-FFF2-40B4-BE49-F238E27FC236}">
                <a16:creationId xmlns:a16="http://schemas.microsoft.com/office/drawing/2014/main" id="{3B551B12-7EBB-3297-10AC-F2431AFBADE6}"/>
              </a:ext>
            </a:extLst>
          </p:cNvPr>
          <p:cNvSpPr/>
          <p:nvPr/>
        </p:nvSpPr>
        <p:spPr>
          <a:xfrm>
            <a:off x="225170" y="345604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1" name="Oval 1550">
            <a:extLst>
              <a:ext uri="{FF2B5EF4-FFF2-40B4-BE49-F238E27FC236}">
                <a16:creationId xmlns:a16="http://schemas.microsoft.com/office/drawing/2014/main" id="{CEAEE745-061F-B922-1E79-7E5260C7C735}"/>
              </a:ext>
            </a:extLst>
          </p:cNvPr>
          <p:cNvSpPr/>
          <p:nvPr/>
        </p:nvSpPr>
        <p:spPr>
          <a:xfrm>
            <a:off x="11794280" y="346493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2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1062</TotalTime>
  <Words>8117</Words>
  <Application>Microsoft Macintosh PowerPoint</Application>
  <PresentationFormat>Widescreen</PresentationFormat>
  <Paragraphs>7626</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Century Gothic</vt:lpstr>
      <vt:lpstr>Geneva</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41</cp:revision>
  <dcterms:created xsi:type="dcterms:W3CDTF">2022-05-22T18:55:25Z</dcterms:created>
  <dcterms:modified xsi:type="dcterms:W3CDTF">2024-06-25T19:35:52Z</dcterms:modified>
</cp:coreProperties>
</file>