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2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F10002"/>
    <a:srgbClr val="FFC0E3"/>
    <a:srgbClr val="00E7F2"/>
    <a:srgbClr val="00BD3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58" autoAdjust="0"/>
    <p:restoredTop sz="86447"/>
  </p:normalViewPr>
  <p:slideViewPr>
    <p:cSldViewPr snapToGrid="0" snapToObjects="1">
      <p:cViewPr varScale="1">
        <p:scale>
          <a:sx n="128" d="100"/>
          <a:sy n="128" d="100"/>
        </p:scale>
        <p:origin x="288"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5/23/24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5/23/24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5/23/24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5/23/24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5/23/24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5/23/24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5/23/24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5/23/24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5/23/24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2057&amp;utm_source=template-powerpoint&amp;utm_medium=content&amp;utm_campaign=Simple+Gantt+Chart-powerpoint-12057&amp;lpa=Simple+Gantt+Chart+powerpoint+12057"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6838929" cy="1969770"/>
          </a:xfrm>
          <a:prstGeom prst="rect">
            <a:avLst/>
          </a:prstGeom>
          <a:noFill/>
        </p:spPr>
        <p:txBody>
          <a:bodyPr wrap="square" rtlCol="0">
            <a:spAutoFit/>
          </a:bodyPr>
          <a:lstStyle/>
          <a:p>
            <a:pPr>
              <a:spcAft>
                <a:spcPts val="600"/>
              </a:spcAft>
            </a:pPr>
            <a:r>
              <a:rPr lang="en-US" sz="1600" dirty="0">
                <a:latin typeface="Century Gothic" panose="020B0502020202020204" pitchFamily="34" charset="0"/>
              </a:rPr>
              <a:t>Enter Project Tasks in the chart area. </a:t>
            </a:r>
          </a:p>
          <a:p>
            <a:r>
              <a:rPr lang="en-US" sz="1600" dirty="0">
                <a:latin typeface="Century Gothic" panose="020B0502020202020204" pitchFamily="34" charset="0"/>
              </a:rPr>
              <a:t> </a:t>
            </a:r>
            <a:endParaRPr lang="en-US" sz="800" dirty="0">
              <a:latin typeface="Century Gothic" panose="020B0502020202020204" pitchFamily="34" charset="0"/>
            </a:endParaRPr>
          </a:p>
          <a:p>
            <a:pPr>
              <a:spcAft>
                <a:spcPts val="600"/>
              </a:spcAft>
            </a:pPr>
            <a:r>
              <a:rPr lang="en-US" sz="1600" dirty="0">
                <a:latin typeface="Century Gothic" panose="020B0502020202020204" pitchFamily="34" charset="0"/>
              </a:rPr>
              <a:t>Enter Label Owners in the key below the chart. </a:t>
            </a:r>
          </a:p>
          <a:p>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Adjust bars to represent the length of time per task.  Add Start and End Dates, Due Dates, Milestone Dates, or additional Task Information within each bar or in the chart area.</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SIMPLE GANTT CHART TEMPLATE</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SIMPLE GANTT CHART TEMPLATE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430806500"/>
              </p:ext>
            </p:extLst>
          </p:nvPr>
        </p:nvGraphicFramePr>
        <p:xfrm>
          <a:off x="327121" y="485123"/>
          <a:ext cx="11529256" cy="4957800"/>
        </p:xfrm>
        <a:graphic>
          <a:graphicData uri="http://schemas.openxmlformats.org/drawingml/2006/table">
            <a:tbl>
              <a:tblPr firstRow="1" bandRow="1">
                <a:tableStyleId>{5C22544A-7EE6-4342-B048-85BDC9FD1C3A}</a:tableStyleId>
              </a:tblPr>
              <a:tblGrid>
                <a:gridCol w="3499444">
                  <a:extLst>
                    <a:ext uri="{9D8B030D-6E8A-4147-A177-3AD203B41FA5}">
                      <a16:colId xmlns:a16="http://schemas.microsoft.com/office/drawing/2014/main" val="602210714"/>
                    </a:ext>
                  </a:extLst>
                </a:gridCol>
                <a:gridCol w="1376678">
                  <a:extLst>
                    <a:ext uri="{9D8B030D-6E8A-4147-A177-3AD203B41FA5}">
                      <a16:colId xmlns:a16="http://schemas.microsoft.com/office/drawing/2014/main" val="745651107"/>
                    </a:ext>
                  </a:extLst>
                </a:gridCol>
                <a:gridCol w="1376678">
                  <a:extLst>
                    <a:ext uri="{9D8B030D-6E8A-4147-A177-3AD203B41FA5}">
                      <a16:colId xmlns:a16="http://schemas.microsoft.com/office/drawing/2014/main" val="3203644497"/>
                    </a:ext>
                  </a:extLst>
                </a:gridCol>
                <a:gridCol w="1319114">
                  <a:extLst>
                    <a:ext uri="{9D8B030D-6E8A-4147-A177-3AD203B41FA5}">
                      <a16:colId xmlns:a16="http://schemas.microsoft.com/office/drawing/2014/main" val="3839570682"/>
                    </a:ext>
                  </a:extLst>
                </a:gridCol>
                <a:gridCol w="1319114">
                  <a:extLst>
                    <a:ext uri="{9D8B030D-6E8A-4147-A177-3AD203B41FA5}">
                      <a16:colId xmlns:a16="http://schemas.microsoft.com/office/drawing/2014/main" val="436924813"/>
                    </a:ext>
                  </a:extLst>
                </a:gridCol>
                <a:gridCol w="1319114">
                  <a:extLst>
                    <a:ext uri="{9D8B030D-6E8A-4147-A177-3AD203B41FA5}">
                      <a16:colId xmlns:a16="http://schemas.microsoft.com/office/drawing/2014/main" val="3893106002"/>
                    </a:ext>
                  </a:extLst>
                </a:gridCol>
                <a:gridCol w="1319114">
                  <a:extLst>
                    <a:ext uri="{9D8B030D-6E8A-4147-A177-3AD203B41FA5}">
                      <a16:colId xmlns:a16="http://schemas.microsoft.com/office/drawing/2014/main" val="1896848035"/>
                    </a:ext>
                  </a:extLst>
                </a:gridCol>
              </a:tblGrid>
              <a:tr h="243926">
                <a:tc>
                  <a:txBody>
                    <a:bodyPr/>
                    <a:lstStyle/>
                    <a:p>
                      <a:pPr>
                        <a:lnSpc>
                          <a:spcPct val="100000"/>
                        </a:lnSpc>
                      </a:pPr>
                      <a:r>
                        <a:rPr lang="en-US" sz="900" dirty="0">
                          <a:solidFill>
                            <a:schemeClr val="tx1"/>
                          </a:solidFill>
                          <a:latin typeface="Century Gothic" panose="020B0502020202020204" pitchFamily="34" charset="0"/>
                        </a:rPr>
                        <a:t>TASKS</a:t>
                      </a:r>
                      <a:endParaRPr lang="en-US" sz="8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468348">
                <a:tc>
                  <a:txBody>
                    <a:bodyPr/>
                    <a:lstStyle/>
                    <a:p>
                      <a:pPr>
                        <a:lnSpc>
                          <a:spcPct val="100000"/>
                        </a:lnSpc>
                      </a:pPr>
                      <a:r>
                        <a:rPr lang="en-US" sz="1000" b="0" dirty="0">
                          <a:solidFill>
                            <a:schemeClr val="tx1"/>
                          </a:solidFill>
                          <a:latin typeface="Century Gothic" panose="020B0502020202020204" pitchFamily="34" charset="0"/>
                        </a:rPr>
                        <a:t>Task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latin typeface="Century Gothic" panose="020B0502020202020204" pitchFamily="34" charset="0"/>
                        </a:rPr>
                        <a:t>Task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8</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34152558"/>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3824646" y="809599"/>
            <a:ext cx="1753154" cy="36576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6" name="Rectangle 5">
            <a:extLst>
              <a:ext uri="{FF2B5EF4-FFF2-40B4-BE49-F238E27FC236}">
                <a16:creationId xmlns:a16="http://schemas.microsoft.com/office/drawing/2014/main" id="{45120421-B160-AC44-999E-CFB0721F467F}"/>
              </a:ext>
            </a:extLst>
          </p:cNvPr>
          <p:cNvSpPr/>
          <p:nvPr/>
        </p:nvSpPr>
        <p:spPr>
          <a:xfrm>
            <a:off x="4507579" y="1277572"/>
            <a:ext cx="710069"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12" name="Rectangle 11">
            <a:extLst>
              <a:ext uri="{FF2B5EF4-FFF2-40B4-BE49-F238E27FC236}">
                <a16:creationId xmlns:a16="http://schemas.microsoft.com/office/drawing/2014/main" id="{4DA04FFA-D9F8-5249-A153-D5EAF58B72FE}"/>
              </a:ext>
            </a:extLst>
          </p:cNvPr>
          <p:cNvSpPr/>
          <p:nvPr/>
        </p:nvSpPr>
        <p:spPr>
          <a:xfrm>
            <a:off x="4722936" y="1745545"/>
            <a:ext cx="955015"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Milestone 1</a:t>
            </a:r>
          </a:p>
        </p:txBody>
      </p:sp>
      <p:sp>
        <p:nvSpPr>
          <p:cNvPr id="42" name="Rectangle 41">
            <a:extLst>
              <a:ext uri="{FF2B5EF4-FFF2-40B4-BE49-F238E27FC236}">
                <a16:creationId xmlns:a16="http://schemas.microsoft.com/office/drawing/2014/main" id="{238344CB-F85E-EE49-8F53-13D357BD1514}"/>
              </a:ext>
            </a:extLst>
          </p:cNvPr>
          <p:cNvSpPr/>
          <p:nvPr/>
        </p:nvSpPr>
        <p:spPr>
          <a:xfrm>
            <a:off x="5305717" y="2213518"/>
            <a:ext cx="955015" cy="36576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Needs Review</a:t>
            </a:r>
          </a:p>
        </p:txBody>
      </p:sp>
      <p:sp>
        <p:nvSpPr>
          <p:cNvPr id="43" name="Rectangle 42">
            <a:extLst>
              <a:ext uri="{FF2B5EF4-FFF2-40B4-BE49-F238E27FC236}">
                <a16:creationId xmlns:a16="http://schemas.microsoft.com/office/drawing/2014/main" id="{BDF46762-DE84-6D48-99D5-CB3DE0793AB2}"/>
              </a:ext>
            </a:extLst>
          </p:cNvPr>
          <p:cNvSpPr/>
          <p:nvPr/>
        </p:nvSpPr>
        <p:spPr>
          <a:xfrm>
            <a:off x="5853775" y="2681491"/>
            <a:ext cx="3885877" cy="36576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44" name="Rectangle 43">
            <a:extLst>
              <a:ext uri="{FF2B5EF4-FFF2-40B4-BE49-F238E27FC236}">
                <a16:creationId xmlns:a16="http://schemas.microsoft.com/office/drawing/2014/main" id="{BC327E30-6FC2-774C-84E7-84122B7DDF00}"/>
              </a:ext>
            </a:extLst>
          </p:cNvPr>
          <p:cNvSpPr/>
          <p:nvPr/>
        </p:nvSpPr>
        <p:spPr>
          <a:xfrm>
            <a:off x="5853775" y="3149464"/>
            <a:ext cx="1582812" cy="36576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45" name="Rectangle 44">
            <a:extLst>
              <a:ext uri="{FF2B5EF4-FFF2-40B4-BE49-F238E27FC236}">
                <a16:creationId xmlns:a16="http://schemas.microsoft.com/office/drawing/2014/main" id="{C6B6796C-A823-9B45-9C7B-E649DE201818}"/>
              </a:ext>
            </a:extLst>
          </p:cNvPr>
          <p:cNvSpPr/>
          <p:nvPr/>
        </p:nvSpPr>
        <p:spPr>
          <a:xfrm>
            <a:off x="6846285" y="3617437"/>
            <a:ext cx="1395257" cy="36576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46" name="Rectangle 45">
            <a:extLst>
              <a:ext uri="{FF2B5EF4-FFF2-40B4-BE49-F238E27FC236}">
                <a16:creationId xmlns:a16="http://schemas.microsoft.com/office/drawing/2014/main" id="{3B60B896-37F2-1C41-A35B-FD3D0B568849}"/>
              </a:ext>
            </a:extLst>
          </p:cNvPr>
          <p:cNvSpPr/>
          <p:nvPr/>
        </p:nvSpPr>
        <p:spPr>
          <a:xfrm>
            <a:off x="7795966" y="4085410"/>
            <a:ext cx="1943685" cy="36576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54" name="Rectangle 53">
            <a:extLst>
              <a:ext uri="{FF2B5EF4-FFF2-40B4-BE49-F238E27FC236}">
                <a16:creationId xmlns:a16="http://schemas.microsoft.com/office/drawing/2014/main" id="{C8FAABF7-CF44-A847-B0BC-190595132FDE}"/>
              </a:ext>
            </a:extLst>
          </p:cNvPr>
          <p:cNvSpPr/>
          <p:nvPr/>
        </p:nvSpPr>
        <p:spPr>
          <a:xfrm>
            <a:off x="9273613" y="4553383"/>
            <a:ext cx="466038"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D21B74-0D4D-1541-A69C-58D3FB0DFCCE}"/>
              </a:ext>
            </a:extLst>
          </p:cNvPr>
          <p:cNvSpPr/>
          <p:nvPr/>
        </p:nvSpPr>
        <p:spPr>
          <a:xfrm>
            <a:off x="9303177" y="5021353"/>
            <a:ext cx="2468880"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28600"/>
          </a:xfrm>
          <a:prstGeom prst="rect">
            <a:avLst/>
          </a:prstGeom>
          <a:noFill/>
        </p:spPr>
        <p:txBody>
          <a:bodyPr wrap="square" rtlCol="0">
            <a:spAutoFit/>
          </a:bodyPr>
          <a:lstStyle/>
          <a:p>
            <a:r>
              <a:rPr lang="en-US" sz="1000" dirty="0">
                <a:latin typeface="Century Gothic" panose="020B0502020202020204" pitchFamily="34" charset="0"/>
              </a:rPr>
              <a:t>Task Owner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r>
              <a:rPr lang="en-US" sz="1000" dirty="0">
                <a:latin typeface="Century Gothic" panose="020B0502020202020204" pitchFamily="34" charset="0"/>
              </a:rPr>
              <a:t>Task Owner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r>
              <a:rPr lang="en-US" sz="1000" dirty="0">
                <a:latin typeface="Century Gothic" panose="020B0502020202020204" pitchFamily="34" charset="0"/>
              </a:rPr>
              <a:t>Task Owner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r>
              <a:rPr lang="en-US" sz="1000" dirty="0">
                <a:latin typeface="Century Gothic" panose="020B0502020202020204" pitchFamily="34" charset="0"/>
              </a:rPr>
              <a:t>Task Owner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r>
              <a:rPr lang="en-US" sz="1000" dirty="0">
                <a:latin typeface="Century Gothic" panose="020B0502020202020204" pitchFamily="34" charset="0"/>
              </a:rPr>
              <a:t>Task Owner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r>
              <a:rPr lang="en-US" sz="1000" dirty="0">
                <a:latin typeface="Century Gothic" panose="020B0502020202020204" pitchFamily="34" charset="0"/>
              </a:rPr>
              <a:t>Task Owner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r>
              <a:rPr lang="en-US" sz="1000" dirty="0">
                <a:latin typeface="Century Gothic" panose="020B0502020202020204" pitchFamily="34" charset="0"/>
              </a:rPr>
              <a:t>Task Owner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r>
              <a:rPr lang="en-US" sz="1000" dirty="0">
                <a:latin typeface="Century Gothic" panose="020B0502020202020204" pitchFamily="34" charset="0"/>
              </a:rPr>
              <a:t>Task Owner 8</a:t>
            </a:r>
          </a:p>
        </p:txBody>
      </p:sp>
      <p:grpSp>
        <p:nvGrpSpPr>
          <p:cNvPr id="53" name="Group 52">
            <a:extLst>
              <a:ext uri="{FF2B5EF4-FFF2-40B4-BE49-F238E27FC236}">
                <a16:creationId xmlns:a16="http://schemas.microsoft.com/office/drawing/2014/main" id="{2BB42450-87F2-6E45-A885-DBF3788CBB60}"/>
              </a:ext>
            </a:extLst>
          </p:cNvPr>
          <p:cNvGrpSpPr/>
          <p:nvPr/>
        </p:nvGrpSpPr>
        <p:grpSpPr>
          <a:xfrm>
            <a:off x="9105474" y="127357"/>
            <a:ext cx="548640" cy="5597491"/>
            <a:chOff x="5331873" y="127357"/>
            <a:chExt cx="548640" cy="5597491"/>
          </a:xfrm>
        </p:grpSpPr>
        <p:sp>
          <p:nvSpPr>
            <p:cNvPr id="83" name="Rectangle 82">
              <a:extLst>
                <a:ext uri="{FF2B5EF4-FFF2-40B4-BE49-F238E27FC236}">
                  <a16:creationId xmlns:a16="http://schemas.microsoft.com/office/drawing/2014/main" id="{66785142-9A91-8649-9983-281E30EEC83E}"/>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solidFill>
                    <a:schemeClr val="tx1"/>
                  </a:solidFill>
                  <a:latin typeface="Century Gothic" panose="020B0502020202020204" pitchFamily="34" charset="0"/>
                </a:rPr>
                <a:t>TODAY</a:t>
              </a:r>
            </a:p>
          </p:txBody>
        </p:sp>
        <p:cxnSp>
          <p:nvCxnSpPr>
            <p:cNvPr id="40" name="Straight Connector 39">
              <a:extLst>
                <a:ext uri="{FF2B5EF4-FFF2-40B4-BE49-F238E27FC236}">
                  <a16:creationId xmlns:a16="http://schemas.microsoft.com/office/drawing/2014/main" id="{3504DA84-FA6A-C145-8C4B-D1F3A372A990}"/>
                </a:ext>
              </a:extLst>
            </p:cNvPr>
            <p:cNvCxnSpPr/>
            <p:nvPr/>
          </p:nvCxnSpPr>
          <p:spPr>
            <a:xfrm>
              <a:off x="5331873" y="127357"/>
              <a:ext cx="0" cy="5597491"/>
            </a:xfrm>
            <a:prstGeom prst="line">
              <a:avLst/>
            </a:prstGeom>
            <a:ln w="28575">
              <a:solidFill>
                <a:srgbClr val="F0A622">
                  <a:alpha val="60000"/>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71" name="Diamond 70">
            <a:extLst>
              <a:ext uri="{FF2B5EF4-FFF2-40B4-BE49-F238E27FC236}">
                <a16:creationId xmlns:a16="http://schemas.microsoft.com/office/drawing/2014/main" id="{9821FA71-28EE-9244-8F4A-DF8712860040}"/>
              </a:ext>
            </a:extLst>
          </p:cNvPr>
          <p:cNvSpPr>
            <a:spLocks noChangeAspect="1"/>
          </p:cNvSpPr>
          <p:nvPr/>
        </p:nvSpPr>
        <p:spPr>
          <a:xfrm>
            <a:off x="5986412" y="2718732"/>
            <a:ext cx="274320" cy="27432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FD5755D5-4DA7-844D-A71D-BC507D72C599}"/>
              </a:ext>
            </a:extLst>
          </p:cNvPr>
          <p:cNvSpPr/>
          <p:nvPr/>
        </p:nvSpPr>
        <p:spPr>
          <a:xfrm>
            <a:off x="3846809" y="2681003"/>
            <a:ext cx="1980493"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000" dirty="0">
                <a:solidFill>
                  <a:schemeClr val="tx1"/>
                </a:solidFill>
                <a:latin typeface="Century Gothic" panose="020B0502020202020204" pitchFamily="34" charset="0"/>
              </a:rPr>
              <a:t>Milestone 1 – 00/00</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0AC44026-2A50-4B18-9335-71F7C3698EF7}" vid="{627BE862-221D-4A98-B64A-0C8EDBA5BD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IC-Simple-Gantt-Chart-Template_PowerPoint - SR edits</Template>
  <TotalTime>0</TotalTime>
  <Words>245</Words>
  <Application>Microsoft Macintosh PowerPoint</Application>
  <PresentationFormat>Widescreen</PresentationFormat>
  <Paragraphs>49</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Allison Okonczak</cp:lastModifiedBy>
  <cp:revision>2</cp:revision>
  <cp:lastPrinted>2020-08-31T22:23:58Z</cp:lastPrinted>
  <dcterms:created xsi:type="dcterms:W3CDTF">2020-10-13T17:45:05Z</dcterms:created>
  <dcterms:modified xsi:type="dcterms:W3CDTF">2024-05-23T16:06:08Z</dcterms:modified>
</cp:coreProperties>
</file>