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
  </p:notesMasterIdLst>
  <p:sldIdLst>
    <p:sldId id="397" r:id="rId2"/>
    <p:sldId id="402" r:id="rId3"/>
    <p:sldId id="404"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5"/>
    <a:srgbClr val="0DA06D"/>
    <a:srgbClr val="DCF5F8"/>
    <a:srgbClr val="10C4D5"/>
    <a:srgbClr val="0895A0"/>
    <a:srgbClr val="17D573"/>
    <a:srgbClr val="8FF8C9"/>
    <a:srgbClr val="91F8F5"/>
    <a:srgbClr val="3BA9D9"/>
    <a:srgbClr val="E983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64" autoAdjust="0"/>
    <p:restoredTop sz="96058"/>
  </p:normalViewPr>
  <p:slideViewPr>
    <p:cSldViewPr snapToGrid="0" snapToObjects="1">
      <p:cViewPr varScale="1">
        <p:scale>
          <a:sx n="127" d="100"/>
          <a:sy n="127" d="100"/>
        </p:scale>
        <p:origin x="216" y="20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5/6/24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5/6/24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11997&amp;utm_source=template-powerpoint&amp;utm_medium=content&amp;utm_campaign=Sample+Operational+Risk+Scenario+Analysis-powerpoint-11997&amp;lpa=Sample+Operational+Risk+Scenario+Analysis+powerpoint+11997"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3D abstract waves with color gradient">
            <a:extLst>
              <a:ext uri="{FF2B5EF4-FFF2-40B4-BE49-F238E27FC236}">
                <a16:creationId xmlns:a16="http://schemas.microsoft.com/office/drawing/2014/main" id="{0BFF2197-3C04-4DA2-F0D9-C711414FD255}"/>
              </a:ext>
            </a:extLst>
          </p:cNvPr>
          <p:cNvPicPr>
            <a:picLocks noChangeAspect="1"/>
          </p:cNvPicPr>
          <p:nvPr/>
        </p:nvPicPr>
        <p:blipFill>
          <a:blip r:embed="rId2" cstate="screen">
            <a:duotone>
              <a:schemeClr val="accent4">
                <a:shade val="45000"/>
                <a:satMod val="135000"/>
              </a:schemeClr>
              <a:prstClr val="white"/>
            </a:duotone>
            <a:alphaModFix amt="43000"/>
            <a:extLst>
              <a:ext uri="{BEBA8EAE-BF5A-486C-A8C5-ECC9F3942E4B}">
                <a14:imgProps xmlns:a14="http://schemas.microsoft.com/office/drawing/2010/main">
                  <a14:imgLayer r:embed="rId3">
                    <a14:imgEffect>
                      <a14:colorTemperature colorTemp="6813"/>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10800000">
            <a:off x="0" y="-1"/>
            <a:ext cx="12192000" cy="6873253"/>
          </a:xfrm>
          <a:prstGeom prst="rect">
            <a:avLst/>
          </a:prstGeom>
        </p:spPr>
      </p:pic>
      <p:sp>
        <p:nvSpPr>
          <p:cNvPr id="4" name="Rectangle 3">
            <a:extLst>
              <a:ext uri="{FF2B5EF4-FFF2-40B4-BE49-F238E27FC236}">
                <a16:creationId xmlns:a16="http://schemas.microsoft.com/office/drawing/2014/main" id="{80C63A3E-8990-1270-2183-7E1B7043507E}"/>
              </a:ext>
            </a:extLst>
          </p:cNvPr>
          <p:cNvSpPr/>
          <p:nvPr/>
        </p:nvSpPr>
        <p:spPr>
          <a:xfrm>
            <a:off x="-2" y="0"/>
            <a:ext cx="12192001" cy="6858000"/>
          </a:xfrm>
          <a:prstGeom prst="rect">
            <a:avLst/>
          </a:prstGeom>
          <a:gradFill>
            <a:gsLst>
              <a:gs pos="0">
                <a:schemeClr val="accent4">
                  <a:lumMod val="60000"/>
                  <a:lumOff val="40000"/>
                  <a:alpha val="83337"/>
                </a:schemeClr>
              </a:gs>
              <a:gs pos="66000">
                <a:schemeClr val="bg1">
                  <a:alpha val="60000"/>
                </a:schemeClr>
              </a:gs>
              <a:gs pos="40000">
                <a:schemeClr val="accent4">
                  <a:lumMod val="40000"/>
                  <a:lumOff val="60000"/>
                  <a:alpha val="18184"/>
                </a:schemeClr>
              </a:gs>
            </a:gsLst>
            <a:path path="circle">
              <a:fillToRect l="100000" t="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C172730-227A-D6DC-8DBF-D9D816EC2240}"/>
              </a:ext>
            </a:extLst>
          </p:cNvPr>
          <p:cNvSpPr txBox="1"/>
          <p:nvPr/>
        </p:nvSpPr>
        <p:spPr>
          <a:xfrm>
            <a:off x="249647" y="282533"/>
            <a:ext cx="6190909" cy="1077218"/>
          </a:xfrm>
          <a:prstGeom prst="rect">
            <a:avLst/>
          </a:prstGeom>
          <a:noFill/>
          <a:effectLst/>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Example Operational Risk Scenario Analysis Template</a:t>
            </a:r>
          </a:p>
        </p:txBody>
      </p:sp>
      <p:pic>
        <p:nvPicPr>
          <p:cNvPr id="7" name="Picture 6">
            <a:hlinkClick r:id="rId4"/>
            <a:extLst>
              <a:ext uri="{FF2B5EF4-FFF2-40B4-BE49-F238E27FC236}">
                <a16:creationId xmlns:a16="http://schemas.microsoft.com/office/drawing/2014/main" id="{D707208F-3545-CBE2-6BE8-A0C73FA3BB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31366" y="310605"/>
            <a:ext cx="4678423" cy="649251"/>
          </a:xfrm>
          <a:prstGeom prst="rect">
            <a:avLst/>
          </a:prstGeom>
        </p:spPr>
      </p:pic>
      <p:sp>
        <p:nvSpPr>
          <p:cNvPr id="9" name="TextBox 8">
            <a:extLst>
              <a:ext uri="{FF2B5EF4-FFF2-40B4-BE49-F238E27FC236}">
                <a16:creationId xmlns:a16="http://schemas.microsoft.com/office/drawing/2014/main" id="{808716B6-0017-A2A5-0CA5-5D33318A938E}"/>
              </a:ext>
            </a:extLst>
          </p:cNvPr>
          <p:cNvSpPr txBox="1"/>
          <p:nvPr/>
        </p:nvSpPr>
        <p:spPr>
          <a:xfrm>
            <a:off x="293144" y="1692376"/>
            <a:ext cx="4558256" cy="4212243"/>
          </a:xfrm>
          <a:prstGeom prst="rect">
            <a:avLst/>
          </a:prstGeom>
          <a:noFill/>
        </p:spPr>
        <p:txBody>
          <a:bodyPr wrap="square" rtlCol="0">
            <a:spAutoFit/>
          </a:bodyPr>
          <a:lstStyle/>
          <a:p>
            <a:pPr algn="l" rtl="0">
              <a:lnSpc>
                <a:spcPct val="150000"/>
              </a:lnSpc>
              <a:spcBef>
                <a:spcPts val="0"/>
              </a:spcBef>
              <a:spcAft>
                <a:spcPts val="0"/>
              </a:spcAft>
            </a:pPr>
            <a:r>
              <a:rPr lang="en-US" sz="1200" b="1" i="0" u="none" strike="noStrike" dirty="0">
                <a:solidFill>
                  <a:srgbClr val="000000"/>
                </a:solidFill>
                <a:effectLst/>
                <a:latin typeface="Century Gothic" panose="020B0502020202020204" pitchFamily="34" charset="0"/>
              </a:rPr>
              <a:t>When to Use This Template:  </a:t>
            </a:r>
            <a:r>
              <a:rPr lang="en-US" sz="1200" i="0" u="none" strike="noStrike" dirty="0">
                <a:solidFill>
                  <a:srgbClr val="000000"/>
                </a:solidFill>
                <a:effectLst/>
                <a:latin typeface="Century Gothic" panose="020B0502020202020204" pitchFamily="34" charset="0"/>
              </a:rPr>
              <a:t>This operational risk scenario analysis template with or without sample data is best for risk managers and operations managers who need to identify and assess risks that could disrupt daily operations. It’s an essential tool during risk assessment meetings or operational planning sessions. </a:t>
            </a:r>
          </a:p>
          <a:p>
            <a:pPr algn="l" rtl="0">
              <a:lnSpc>
                <a:spcPct val="150000"/>
              </a:lnSpc>
              <a:spcBef>
                <a:spcPts val="0"/>
              </a:spcBef>
              <a:spcAft>
                <a:spcPts val="0"/>
              </a:spcAft>
            </a:pPr>
            <a:r>
              <a:rPr lang="en-US" sz="1200" i="0" u="none" strike="noStrike" dirty="0">
                <a:solidFill>
                  <a:srgbClr val="000000"/>
                </a:solidFill>
                <a:effectLst/>
                <a:latin typeface="Century Gothic" panose="020B0502020202020204" pitchFamily="34" charset="0"/>
              </a:rPr>
              <a:t>  </a:t>
            </a:r>
          </a:p>
          <a:p>
            <a:pPr algn="l" rtl="0">
              <a:lnSpc>
                <a:spcPct val="150000"/>
              </a:lnSpc>
              <a:spcBef>
                <a:spcPts val="0"/>
              </a:spcBef>
              <a:spcAft>
                <a:spcPts val="0"/>
              </a:spcAft>
            </a:pPr>
            <a:r>
              <a:rPr lang="en-US" sz="1200" b="1" i="0" u="none" strike="noStrike" dirty="0">
                <a:solidFill>
                  <a:srgbClr val="000000"/>
                </a:solidFill>
                <a:effectLst/>
                <a:latin typeface="Century Gothic" panose="020B0502020202020204" pitchFamily="34" charset="0"/>
              </a:rPr>
              <a:t>Notable Template Features:  </a:t>
            </a:r>
            <a:r>
              <a:rPr lang="en-US" sz="1200" i="0" u="none" strike="noStrike" dirty="0">
                <a:solidFill>
                  <a:srgbClr val="000000"/>
                </a:solidFill>
                <a:effectLst/>
                <a:latin typeface="Century Gothic" panose="020B0502020202020204" pitchFamily="34" charset="0"/>
              </a:rPr>
              <a:t>This template is designed to help you systematically outline and analyze operational risks. It includes sections for assessing the likelihood and potential impact of each risk, as well as for planning mitigation strategies. The template’s structured format </a:t>
            </a:r>
            <a:r>
              <a:rPr lang="en-US" sz="1200" dirty="0">
                <a:solidFill>
                  <a:srgbClr val="000000"/>
                </a:solidFill>
                <a:latin typeface="Century Gothic" panose="020B0502020202020204" pitchFamily="34" charset="0"/>
              </a:rPr>
              <a:t>helps you</a:t>
            </a:r>
            <a:r>
              <a:rPr lang="en-US" sz="1200" i="0" u="none" strike="noStrike" dirty="0">
                <a:solidFill>
                  <a:srgbClr val="000000"/>
                </a:solidFill>
                <a:effectLst/>
                <a:latin typeface="Century Gothic" panose="020B0502020202020204" pitchFamily="34" charset="0"/>
              </a:rPr>
              <a:t> create actionable contingency plans, making it an indispensable tool for comprehensive operational risk management. </a:t>
            </a:r>
          </a:p>
        </p:txBody>
      </p:sp>
      <p:pic>
        <p:nvPicPr>
          <p:cNvPr id="10" name="Picture 9">
            <a:extLst>
              <a:ext uri="{FF2B5EF4-FFF2-40B4-BE49-F238E27FC236}">
                <a16:creationId xmlns:a16="http://schemas.microsoft.com/office/drawing/2014/main" id="{C0B899E3-B03F-55C4-5371-A2AE145DEC50}"/>
              </a:ext>
            </a:extLst>
          </p:cNvPr>
          <p:cNvPicPr>
            <a:picLocks noChangeAspect="1"/>
          </p:cNvPicPr>
          <p:nvPr/>
        </p:nvPicPr>
        <p:blipFill>
          <a:blip r:embed="rId6"/>
          <a:srcRect/>
          <a:stretch/>
        </p:blipFill>
        <p:spPr>
          <a:xfrm>
            <a:off x="5024024" y="1871830"/>
            <a:ext cx="6885765" cy="3880592"/>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287237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9B1D9D-007E-FB8F-1EFA-6B80582F6FF5}"/>
              </a:ext>
            </a:extLst>
          </p:cNvPr>
          <p:cNvSpPr/>
          <p:nvPr/>
        </p:nvSpPr>
        <p:spPr>
          <a:xfrm>
            <a:off x="0" y="-5210"/>
            <a:ext cx="12192000" cy="640080"/>
          </a:xfrm>
          <a:prstGeom prst="rect">
            <a:avLst/>
          </a:prstGeom>
          <a:gradFill>
            <a:gsLst>
              <a:gs pos="63000">
                <a:schemeClr val="tx2"/>
              </a:gs>
              <a:gs pos="0">
                <a:schemeClr val="accent4">
                  <a:lumMod val="50000"/>
                </a:schemeClr>
              </a:gs>
              <a:gs pos="100000">
                <a:srgbClr val="0DA06D"/>
              </a:gs>
            </a:gsLst>
            <a:lin ang="0" scaled="0"/>
          </a:gradFill>
          <a:ln>
            <a:noFill/>
          </a:ln>
          <a:effectLst>
            <a:innerShdw blurRad="100634" dist="38100" dir="5400000">
              <a:schemeClr val="accent4">
                <a:lumMod val="50000"/>
                <a:alpha val="33511"/>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0" name="Picture 9" descr="3D abstract waves with color gradient">
            <a:extLst>
              <a:ext uri="{FF2B5EF4-FFF2-40B4-BE49-F238E27FC236}">
                <a16:creationId xmlns:a16="http://schemas.microsoft.com/office/drawing/2014/main" id="{82AD3D1B-8A91-1AE0-0CE4-EA1EBA8B23DE}"/>
              </a:ext>
            </a:extLst>
          </p:cNvPr>
          <p:cNvPicPr>
            <a:picLocks noChangeAspect="1"/>
          </p:cNvPicPr>
          <p:nvPr/>
        </p:nvPicPr>
        <p:blipFill>
          <a:blip r:embed="rId2" cstate="screen">
            <a:duotone>
              <a:schemeClr val="accent4">
                <a:shade val="45000"/>
                <a:satMod val="135000"/>
              </a:schemeClr>
              <a:prstClr val="white"/>
            </a:duotone>
            <a:alphaModFix amt="32000"/>
            <a:extLst>
              <a:ext uri="{BEBA8EAE-BF5A-486C-A8C5-ECC9F3942E4B}">
                <a14:imgProps xmlns:a14="http://schemas.microsoft.com/office/drawing/2010/main">
                  <a14:imgLayer r:embed="rId3">
                    <a14:imgEffect>
                      <a14:colorTemperature colorTemp="6813"/>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10800000">
            <a:off x="0" y="-1"/>
            <a:ext cx="12192000" cy="6873253"/>
          </a:xfrm>
          <a:prstGeom prst="rect">
            <a:avLst/>
          </a:prstGeom>
        </p:spPr>
      </p:pic>
      <p:cxnSp>
        <p:nvCxnSpPr>
          <p:cNvPr id="50" name="Straight Arrow Connector 24">
            <a:extLst>
              <a:ext uri="{FF2B5EF4-FFF2-40B4-BE49-F238E27FC236}">
                <a16:creationId xmlns:a16="http://schemas.microsoft.com/office/drawing/2014/main" id="{3720B697-E5E1-08D2-C7BC-591F652B0886}"/>
              </a:ext>
            </a:extLst>
          </p:cNvPr>
          <p:cNvCxnSpPr>
            <a:cxnSpLocks/>
          </p:cNvCxnSpPr>
          <p:nvPr/>
        </p:nvCxnSpPr>
        <p:spPr>
          <a:xfrm rot="10800000" flipV="1">
            <a:off x="8481832" y="4355771"/>
            <a:ext cx="2133600" cy="640080"/>
          </a:xfrm>
          <a:prstGeom prst="bentConnector3">
            <a:avLst>
              <a:gd name="adj1" fmla="val 100000"/>
            </a:avLst>
          </a:prstGeom>
          <a:ln w="25400" cap="rnd">
            <a:gradFill>
              <a:gsLst>
                <a:gs pos="0">
                  <a:srgbClr val="0DA06D"/>
                </a:gs>
                <a:gs pos="100000">
                  <a:srgbClr val="17D573"/>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41" name="Straight Arrow Connector 24">
            <a:extLst>
              <a:ext uri="{FF2B5EF4-FFF2-40B4-BE49-F238E27FC236}">
                <a16:creationId xmlns:a16="http://schemas.microsoft.com/office/drawing/2014/main" id="{CBFA83EE-BF9B-3577-49C6-3DEF83CF63C0}"/>
              </a:ext>
            </a:extLst>
          </p:cNvPr>
          <p:cNvCxnSpPr>
            <a:cxnSpLocks/>
          </p:cNvCxnSpPr>
          <p:nvPr/>
        </p:nvCxnSpPr>
        <p:spPr>
          <a:xfrm rot="10800000" flipV="1">
            <a:off x="4356608" y="4368471"/>
            <a:ext cx="2133600" cy="640080"/>
          </a:xfrm>
          <a:prstGeom prst="bentConnector3">
            <a:avLst>
              <a:gd name="adj1" fmla="val 100000"/>
            </a:avLst>
          </a:prstGeom>
          <a:ln w="25400" cap="rnd">
            <a:gradFill>
              <a:gsLst>
                <a:gs pos="0">
                  <a:schemeClr val="accent4">
                    <a:lumMod val="50000"/>
                  </a:schemeClr>
                </a:gs>
                <a:gs pos="100000">
                  <a:schemeClr val="accent4"/>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0C502E49-60C0-4ED4-D061-2B872B3CF786}"/>
              </a:ext>
            </a:extLst>
          </p:cNvPr>
          <p:cNvCxnSpPr>
            <a:cxnSpLocks/>
          </p:cNvCxnSpPr>
          <p:nvPr/>
        </p:nvCxnSpPr>
        <p:spPr>
          <a:xfrm rot="10800000" flipV="1">
            <a:off x="228600" y="4351193"/>
            <a:ext cx="2133600" cy="640080"/>
          </a:xfrm>
          <a:prstGeom prst="bentConnector3">
            <a:avLst>
              <a:gd name="adj1" fmla="val 100000"/>
            </a:avLst>
          </a:prstGeom>
          <a:ln w="25400" cap="rnd">
            <a:gradFill>
              <a:gsLst>
                <a:gs pos="0">
                  <a:srgbClr val="0895A0"/>
                </a:gs>
                <a:gs pos="100000">
                  <a:srgbClr val="10C4D5"/>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0EF2AF0A-8F87-E21D-41D8-BDFE669C63AF}"/>
              </a:ext>
            </a:extLst>
          </p:cNvPr>
          <p:cNvCxnSpPr>
            <a:cxnSpLocks/>
          </p:cNvCxnSpPr>
          <p:nvPr/>
        </p:nvCxnSpPr>
        <p:spPr>
          <a:xfrm flipV="1">
            <a:off x="228600" y="914400"/>
            <a:ext cx="0" cy="2334980"/>
          </a:xfrm>
          <a:prstGeom prst="straightConnector1">
            <a:avLst/>
          </a:prstGeom>
          <a:ln w="25400" cap="rnd">
            <a:gradFill>
              <a:gsLst>
                <a:gs pos="0">
                  <a:schemeClr val="accent4">
                    <a:lumMod val="50000"/>
                  </a:schemeClr>
                </a:gs>
                <a:gs pos="100000">
                  <a:schemeClr val="accent4"/>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2AD0C932-54AD-DE3B-E563-B0FDF79229D3}"/>
              </a:ext>
            </a:extLst>
          </p:cNvPr>
          <p:cNvCxnSpPr>
            <a:cxnSpLocks/>
          </p:cNvCxnSpPr>
          <p:nvPr/>
        </p:nvCxnSpPr>
        <p:spPr>
          <a:xfrm flipV="1">
            <a:off x="7869108" y="3317458"/>
            <a:ext cx="577408" cy="742950"/>
          </a:xfrm>
          <a:prstGeom prst="straightConnector1">
            <a:avLst/>
          </a:prstGeom>
          <a:ln w="47625" cap="rnd">
            <a:gradFill>
              <a:gsLst>
                <a:gs pos="100000">
                  <a:srgbClr val="00B195"/>
                </a:gs>
                <a:gs pos="26000">
                  <a:srgbClr val="92D050"/>
                </a:gs>
              </a:gsLst>
              <a:lin ang="0" scaled="0"/>
            </a:gradFill>
            <a:prstDash val="sysDash"/>
            <a:tailEnd type="none" w="lg" len="lg"/>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51BBCF50-CBA1-ABFC-57CA-907162D6396A}"/>
              </a:ext>
            </a:extLst>
          </p:cNvPr>
          <p:cNvCxnSpPr>
            <a:cxnSpLocks/>
          </p:cNvCxnSpPr>
          <p:nvPr/>
        </p:nvCxnSpPr>
        <p:spPr>
          <a:xfrm flipV="1">
            <a:off x="4356608" y="931678"/>
            <a:ext cx="0" cy="2334980"/>
          </a:xfrm>
          <a:prstGeom prst="straightConnector1">
            <a:avLst/>
          </a:prstGeom>
          <a:ln w="25400" cap="rnd">
            <a:gradFill>
              <a:gsLst>
                <a:gs pos="0">
                  <a:srgbClr val="0DA06D"/>
                </a:gs>
                <a:gs pos="100000">
                  <a:srgbClr val="17D573"/>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9C4B43F7-FB04-E134-8CCA-21AC943F66D2}"/>
              </a:ext>
            </a:extLst>
          </p:cNvPr>
          <p:cNvCxnSpPr>
            <a:cxnSpLocks/>
          </p:cNvCxnSpPr>
          <p:nvPr/>
        </p:nvCxnSpPr>
        <p:spPr>
          <a:xfrm flipV="1">
            <a:off x="8481832" y="918978"/>
            <a:ext cx="0" cy="2334980"/>
          </a:xfrm>
          <a:prstGeom prst="straightConnector1">
            <a:avLst/>
          </a:prstGeom>
          <a:ln w="25400" cap="rnd">
            <a:gradFill>
              <a:gsLst>
                <a:gs pos="0">
                  <a:srgbClr val="0895A0"/>
                </a:gs>
                <a:gs pos="100000">
                  <a:srgbClr val="10C4D5"/>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F6E9EEAF-01F9-0C2D-D8A9-BEFD1A4CA475}"/>
              </a:ext>
            </a:extLst>
          </p:cNvPr>
          <p:cNvCxnSpPr>
            <a:cxnSpLocks/>
          </p:cNvCxnSpPr>
          <p:nvPr/>
        </p:nvCxnSpPr>
        <p:spPr>
          <a:xfrm>
            <a:off x="9929632" y="3304758"/>
            <a:ext cx="577408" cy="742950"/>
          </a:xfrm>
          <a:prstGeom prst="straightConnector1">
            <a:avLst/>
          </a:prstGeom>
          <a:ln w="47625" cap="rnd">
            <a:gradFill>
              <a:gsLst>
                <a:gs pos="100000">
                  <a:srgbClr val="00B195"/>
                </a:gs>
                <a:gs pos="26000">
                  <a:srgbClr val="92D050"/>
                </a:gs>
              </a:gsLst>
              <a:lin ang="0" scaled="0"/>
            </a:gradFill>
            <a:prstDash val="sysDash"/>
            <a:tailEnd type="none" w="lg" len="lg"/>
          </a:ln>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5FF0E959-DFF5-003E-09D0-A23BAFD815E3}"/>
              </a:ext>
            </a:extLst>
          </p:cNvPr>
          <p:cNvSpPr/>
          <p:nvPr/>
        </p:nvSpPr>
        <p:spPr>
          <a:xfrm>
            <a:off x="10506105" y="3307249"/>
            <a:ext cx="1485900" cy="1485900"/>
          </a:xfrm>
          <a:prstGeom prst="ellipse">
            <a:avLst/>
          </a:prstGeom>
          <a:gradFill flip="none" rotWithShape="1">
            <a:gsLst>
              <a:gs pos="0">
                <a:srgbClr val="8FF8C9"/>
              </a:gs>
              <a:gs pos="58000">
                <a:srgbClr val="17D573"/>
              </a:gs>
              <a:gs pos="100000">
                <a:srgbClr val="0DA06D"/>
              </a:gs>
            </a:gsLst>
            <a:path path="circle">
              <a:fillToRect l="50000" t="130000" r="50000" b="-30000"/>
            </a:path>
            <a:tileRect/>
          </a:gradFill>
          <a:ln>
            <a:noFill/>
          </a:ln>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A333A276-85AA-4318-896B-1A62AF47BB14}"/>
              </a:ext>
            </a:extLst>
          </p:cNvPr>
          <p:cNvSpPr/>
          <p:nvPr/>
        </p:nvSpPr>
        <p:spPr>
          <a:xfrm>
            <a:off x="8462837" y="2564299"/>
            <a:ext cx="1485900" cy="1485900"/>
          </a:xfrm>
          <a:prstGeom prst="ellipse">
            <a:avLst/>
          </a:prstGeom>
          <a:gradFill flip="none" rotWithShape="1">
            <a:gsLst>
              <a:gs pos="0">
                <a:srgbClr val="91F8F5"/>
              </a:gs>
              <a:gs pos="58000">
                <a:srgbClr val="10C4D5"/>
              </a:gs>
              <a:gs pos="100000">
                <a:srgbClr val="0895A0"/>
              </a:gs>
            </a:gsLst>
            <a:path path="circle">
              <a:fillToRect l="50000" t="130000" r="50000" b="-30000"/>
            </a:path>
            <a:tileRect/>
          </a:gradFill>
          <a:ln>
            <a:noFill/>
          </a:ln>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a:extLst>
              <a:ext uri="{FF2B5EF4-FFF2-40B4-BE49-F238E27FC236}">
                <a16:creationId xmlns:a16="http://schemas.microsoft.com/office/drawing/2014/main" id="{259FA464-453F-1878-3A67-835438B5CCFC}"/>
              </a:ext>
            </a:extLst>
          </p:cNvPr>
          <p:cNvCxnSpPr>
            <a:cxnSpLocks/>
          </p:cNvCxnSpPr>
          <p:nvPr/>
        </p:nvCxnSpPr>
        <p:spPr>
          <a:xfrm flipV="1">
            <a:off x="3741100" y="3300180"/>
            <a:ext cx="577408" cy="742950"/>
          </a:xfrm>
          <a:prstGeom prst="straightConnector1">
            <a:avLst/>
          </a:prstGeom>
          <a:ln w="47625" cap="rnd">
            <a:gradFill>
              <a:gsLst>
                <a:gs pos="100000">
                  <a:srgbClr val="00B195"/>
                </a:gs>
                <a:gs pos="26000">
                  <a:srgbClr val="92D050"/>
                </a:gs>
              </a:gsLst>
              <a:lin ang="0" scaled="0"/>
            </a:gradFill>
            <a:prstDash val="sysDash"/>
            <a:tailEnd type="none" w="lg" len="lg"/>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2E9BA28A-C4F7-F294-D3AC-B91F121770F3}"/>
              </a:ext>
            </a:extLst>
          </p:cNvPr>
          <p:cNvCxnSpPr>
            <a:cxnSpLocks/>
            <a:stCxn id="35" idx="6"/>
          </p:cNvCxnSpPr>
          <p:nvPr/>
        </p:nvCxnSpPr>
        <p:spPr>
          <a:xfrm>
            <a:off x="1676400" y="3300180"/>
            <a:ext cx="577408" cy="742950"/>
          </a:xfrm>
          <a:prstGeom prst="straightConnector1">
            <a:avLst/>
          </a:prstGeom>
          <a:ln w="47625" cap="rnd">
            <a:gradFill>
              <a:gsLst>
                <a:gs pos="100000">
                  <a:srgbClr val="00B195"/>
                </a:gs>
                <a:gs pos="26000">
                  <a:srgbClr val="92D050"/>
                </a:gs>
              </a:gsLst>
              <a:lin ang="0" scaled="0"/>
            </a:gradFill>
            <a:prstDash val="sysDash"/>
            <a:tailEnd type="none" w="lg" len="lg"/>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1A8B31AE-2BDC-D00E-6950-BB700DD24290}"/>
              </a:ext>
            </a:extLst>
          </p:cNvPr>
          <p:cNvSpPr txBox="1"/>
          <p:nvPr/>
        </p:nvSpPr>
        <p:spPr>
          <a:xfrm>
            <a:off x="36708" y="157321"/>
            <a:ext cx="5570756" cy="400110"/>
          </a:xfrm>
          <a:prstGeom prst="rect">
            <a:avLst/>
          </a:prstGeom>
          <a:noFill/>
        </p:spPr>
        <p:txBody>
          <a:bodyPr wrap="none" rtlCol="0">
            <a:spAutoFit/>
          </a:bodyPr>
          <a:lstStyle/>
          <a:p>
            <a:r>
              <a:rPr lang="en-US" sz="2000" dirty="0">
                <a:solidFill>
                  <a:schemeClr val="bg1">
                    <a:alpha val="88604"/>
                  </a:schemeClr>
                </a:solidFill>
                <a:latin typeface="Courier" pitchFamily="2" charset="0"/>
              </a:rPr>
              <a:t>Operational Risk Scenario Analysis:</a:t>
            </a:r>
          </a:p>
        </p:txBody>
      </p:sp>
      <p:sp>
        <p:nvSpPr>
          <p:cNvPr id="34" name="TextBox 33">
            <a:extLst>
              <a:ext uri="{FF2B5EF4-FFF2-40B4-BE49-F238E27FC236}">
                <a16:creationId xmlns:a16="http://schemas.microsoft.com/office/drawing/2014/main" id="{C045CF40-2970-1A51-0592-F0A7ADB0C41C}"/>
              </a:ext>
            </a:extLst>
          </p:cNvPr>
          <p:cNvSpPr txBox="1"/>
          <p:nvPr/>
        </p:nvSpPr>
        <p:spPr>
          <a:xfrm>
            <a:off x="5526083" y="-25400"/>
            <a:ext cx="6466855" cy="646331"/>
          </a:xfrm>
          <a:prstGeom prst="rect">
            <a:avLst/>
          </a:prstGeom>
          <a:noFill/>
        </p:spPr>
        <p:txBody>
          <a:bodyPr wrap="square" rtlCol="0">
            <a:spAutoFit/>
          </a:bodyPr>
          <a:lstStyle/>
          <a:p>
            <a:pPr>
              <a:spcAft>
                <a:spcPts val="600"/>
              </a:spcAft>
            </a:pPr>
            <a:r>
              <a:rPr lang="en-US" sz="3600" dirty="0">
                <a:solidFill>
                  <a:schemeClr val="bg1"/>
                </a:solidFill>
                <a:latin typeface="Courier" pitchFamily="2" charset="0"/>
              </a:rPr>
              <a:t>Positive Charge</a:t>
            </a:r>
          </a:p>
        </p:txBody>
      </p:sp>
      <p:sp>
        <p:nvSpPr>
          <p:cNvPr id="35" name="Oval 34">
            <a:extLst>
              <a:ext uri="{FF2B5EF4-FFF2-40B4-BE49-F238E27FC236}">
                <a16:creationId xmlns:a16="http://schemas.microsoft.com/office/drawing/2014/main" id="{38ADB91E-EF8E-886E-4E50-0F3520B0345B}"/>
              </a:ext>
            </a:extLst>
          </p:cNvPr>
          <p:cNvSpPr/>
          <p:nvPr/>
        </p:nvSpPr>
        <p:spPr>
          <a:xfrm>
            <a:off x="190500" y="2557230"/>
            <a:ext cx="1485900" cy="1485900"/>
          </a:xfrm>
          <a:prstGeom prst="ellipse">
            <a:avLst/>
          </a:prstGeom>
          <a:gradFill flip="none" rotWithShape="1">
            <a:gsLst>
              <a:gs pos="0">
                <a:schemeClr val="accent4">
                  <a:lumMod val="40000"/>
                  <a:lumOff val="60000"/>
                </a:schemeClr>
              </a:gs>
              <a:gs pos="58000">
                <a:schemeClr val="accent4"/>
              </a:gs>
              <a:gs pos="100000">
                <a:schemeClr val="accent4">
                  <a:lumMod val="75000"/>
                </a:schemeClr>
              </a:gs>
            </a:gsLst>
            <a:path path="circle">
              <a:fillToRect l="50000" t="130000" r="50000" b="-30000"/>
            </a:path>
            <a:tileRect/>
          </a:gradFill>
          <a:ln>
            <a:noFill/>
          </a:ln>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84B818A-AAB0-41C8-2550-4F24AE6DF8D4}"/>
              </a:ext>
            </a:extLst>
          </p:cNvPr>
          <p:cNvSpPr txBox="1"/>
          <p:nvPr/>
        </p:nvSpPr>
        <p:spPr>
          <a:xfrm>
            <a:off x="308266" y="679855"/>
            <a:ext cx="2746265" cy="461665"/>
          </a:xfrm>
          <a:prstGeom prst="rect">
            <a:avLst/>
          </a:prstGeom>
          <a:noFill/>
        </p:spPr>
        <p:txBody>
          <a:bodyPr wrap="none" rtlCol="0">
            <a:spAutoFit/>
          </a:bodyPr>
          <a:lstStyle/>
          <a:p>
            <a:r>
              <a:rPr lang="en-US" sz="2400" dirty="0">
                <a:solidFill>
                  <a:schemeClr val="accent4">
                    <a:lumMod val="50000"/>
                  </a:schemeClr>
                </a:solidFill>
                <a:latin typeface="Century Gothic" panose="020B0502020202020204" pitchFamily="34" charset="0"/>
              </a:rPr>
              <a:t>Risk Identification</a:t>
            </a:r>
          </a:p>
        </p:txBody>
      </p:sp>
      <p:sp>
        <p:nvSpPr>
          <p:cNvPr id="16" name="TextBox 15">
            <a:extLst>
              <a:ext uri="{FF2B5EF4-FFF2-40B4-BE49-F238E27FC236}">
                <a16:creationId xmlns:a16="http://schemas.microsoft.com/office/drawing/2014/main" id="{728213E8-8B44-31F5-4A7F-427494F5E312}"/>
              </a:ext>
            </a:extLst>
          </p:cNvPr>
          <p:cNvSpPr txBox="1"/>
          <p:nvPr/>
        </p:nvSpPr>
        <p:spPr>
          <a:xfrm>
            <a:off x="308266" y="1087732"/>
            <a:ext cx="3431442" cy="1384995"/>
          </a:xfrm>
          <a:prstGeom prst="rect">
            <a:avLst/>
          </a:prstGeom>
          <a:noFill/>
        </p:spPr>
        <p:txBody>
          <a:bodyPr wrap="square" rtlCol="0">
            <a:spAutoFit/>
          </a:bodyPr>
          <a:lstStyle/>
          <a:p>
            <a:pPr>
              <a:spcAft>
                <a:spcPts val="600"/>
              </a:spcAft>
            </a:pPr>
            <a:r>
              <a:rPr lang="en-US" sz="1400" dirty="0">
                <a:solidFill>
                  <a:schemeClr val="accent4">
                    <a:lumMod val="50000"/>
                  </a:schemeClr>
                </a:solidFill>
                <a:latin typeface="Century Gothic" panose="020B0502020202020204" pitchFamily="34" charset="0"/>
              </a:rPr>
              <a:t>Identify potential risks such as power outages affecting charging stations, technology failures, supply chain disruptions for equipment, or changes in regulatory policies impacting EV infrastructure.</a:t>
            </a:r>
          </a:p>
        </p:txBody>
      </p:sp>
      <p:sp>
        <p:nvSpPr>
          <p:cNvPr id="33" name="TextBox 32">
            <a:extLst>
              <a:ext uri="{FF2B5EF4-FFF2-40B4-BE49-F238E27FC236}">
                <a16:creationId xmlns:a16="http://schemas.microsoft.com/office/drawing/2014/main" id="{5C69EA0C-662D-FB6E-1013-731DDD1289D9}"/>
              </a:ext>
            </a:extLst>
          </p:cNvPr>
          <p:cNvSpPr txBox="1"/>
          <p:nvPr/>
        </p:nvSpPr>
        <p:spPr>
          <a:xfrm>
            <a:off x="303137" y="4405137"/>
            <a:ext cx="2418764" cy="830997"/>
          </a:xfrm>
          <a:prstGeom prst="rect">
            <a:avLst/>
          </a:prstGeom>
          <a:noFill/>
        </p:spPr>
        <p:txBody>
          <a:bodyPr wrap="square" rtlCol="0">
            <a:spAutoFit/>
          </a:bodyPr>
          <a:lstStyle/>
          <a:p>
            <a:r>
              <a:rPr lang="en-US" sz="2400" dirty="0">
                <a:solidFill>
                  <a:schemeClr val="accent4">
                    <a:lumMod val="50000"/>
                  </a:schemeClr>
                </a:solidFill>
                <a:latin typeface="Century Gothic" panose="020B0502020202020204" pitchFamily="34" charset="0"/>
              </a:rPr>
              <a:t>Scenario Development</a:t>
            </a:r>
          </a:p>
        </p:txBody>
      </p:sp>
      <p:sp>
        <p:nvSpPr>
          <p:cNvPr id="36" name="TextBox 35">
            <a:extLst>
              <a:ext uri="{FF2B5EF4-FFF2-40B4-BE49-F238E27FC236}">
                <a16:creationId xmlns:a16="http://schemas.microsoft.com/office/drawing/2014/main" id="{EE33482C-3FE8-8E75-4537-918DBD260E31}"/>
              </a:ext>
            </a:extLst>
          </p:cNvPr>
          <p:cNvSpPr txBox="1"/>
          <p:nvPr/>
        </p:nvSpPr>
        <p:spPr>
          <a:xfrm>
            <a:off x="303137" y="5182515"/>
            <a:ext cx="3431442" cy="1384995"/>
          </a:xfrm>
          <a:prstGeom prst="rect">
            <a:avLst/>
          </a:prstGeom>
          <a:noFill/>
        </p:spPr>
        <p:txBody>
          <a:bodyPr wrap="square" rtlCol="0">
            <a:spAutoFit/>
          </a:bodyPr>
          <a:lstStyle/>
          <a:p>
            <a:pPr>
              <a:spcAft>
                <a:spcPts val="600"/>
              </a:spcAft>
            </a:pPr>
            <a:r>
              <a:rPr lang="en-US" sz="1400" dirty="0">
                <a:solidFill>
                  <a:schemeClr val="accent4">
                    <a:lumMod val="50000"/>
                  </a:schemeClr>
                </a:solidFill>
                <a:latin typeface="Century Gothic" panose="020B0502020202020204" pitchFamily="34" charset="0"/>
              </a:rPr>
              <a:t>Develop scenarios like a major power grid failure leading to charging station downtime, a critical software malfunction in the charging network, or delays in equipment delivery due to supplier issues.</a:t>
            </a:r>
          </a:p>
        </p:txBody>
      </p:sp>
      <p:cxnSp>
        <p:nvCxnSpPr>
          <p:cNvPr id="42" name="Straight Arrow Connector 41">
            <a:extLst>
              <a:ext uri="{FF2B5EF4-FFF2-40B4-BE49-F238E27FC236}">
                <a16:creationId xmlns:a16="http://schemas.microsoft.com/office/drawing/2014/main" id="{AE56BBB7-305E-AE02-79F5-264741F2A2FE}"/>
              </a:ext>
            </a:extLst>
          </p:cNvPr>
          <p:cNvCxnSpPr>
            <a:cxnSpLocks/>
          </p:cNvCxnSpPr>
          <p:nvPr/>
        </p:nvCxnSpPr>
        <p:spPr>
          <a:xfrm>
            <a:off x="5804408" y="3317458"/>
            <a:ext cx="577408" cy="742950"/>
          </a:xfrm>
          <a:prstGeom prst="straightConnector1">
            <a:avLst/>
          </a:prstGeom>
          <a:ln w="47625" cap="rnd">
            <a:gradFill>
              <a:gsLst>
                <a:gs pos="100000">
                  <a:srgbClr val="00B195"/>
                </a:gs>
                <a:gs pos="26000">
                  <a:srgbClr val="92D050"/>
                </a:gs>
              </a:gsLst>
              <a:lin ang="0" scaled="0"/>
            </a:gradFill>
            <a:prstDash val="sysDash"/>
            <a:tailEnd type="none" w="lg" len="lg"/>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07C337F7-1F70-D6BA-48B6-8B16D2E521F3}"/>
              </a:ext>
            </a:extLst>
          </p:cNvPr>
          <p:cNvSpPr txBox="1"/>
          <p:nvPr/>
        </p:nvSpPr>
        <p:spPr>
          <a:xfrm>
            <a:off x="4436274" y="679855"/>
            <a:ext cx="2481770" cy="461665"/>
          </a:xfrm>
          <a:prstGeom prst="rect">
            <a:avLst/>
          </a:prstGeom>
          <a:noFill/>
        </p:spPr>
        <p:txBody>
          <a:bodyPr wrap="none" rtlCol="0">
            <a:spAutoFit/>
          </a:bodyPr>
          <a:lstStyle/>
          <a:p>
            <a:r>
              <a:rPr lang="en-US" sz="2400" dirty="0">
                <a:solidFill>
                  <a:schemeClr val="accent4">
                    <a:lumMod val="50000"/>
                  </a:schemeClr>
                </a:solidFill>
                <a:latin typeface="Century Gothic" panose="020B0502020202020204" pitchFamily="34" charset="0"/>
              </a:rPr>
              <a:t>Risk Assessment</a:t>
            </a:r>
          </a:p>
        </p:txBody>
      </p:sp>
      <p:sp>
        <p:nvSpPr>
          <p:cNvPr id="47" name="TextBox 46">
            <a:extLst>
              <a:ext uri="{FF2B5EF4-FFF2-40B4-BE49-F238E27FC236}">
                <a16:creationId xmlns:a16="http://schemas.microsoft.com/office/drawing/2014/main" id="{90AE28F8-4422-271A-6A23-4AC58F75877B}"/>
              </a:ext>
            </a:extLst>
          </p:cNvPr>
          <p:cNvSpPr txBox="1"/>
          <p:nvPr/>
        </p:nvSpPr>
        <p:spPr>
          <a:xfrm>
            <a:off x="4431145" y="4405137"/>
            <a:ext cx="3921035" cy="830997"/>
          </a:xfrm>
          <a:prstGeom prst="rect">
            <a:avLst/>
          </a:prstGeom>
          <a:noFill/>
        </p:spPr>
        <p:txBody>
          <a:bodyPr wrap="square" rtlCol="0">
            <a:spAutoFit/>
          </a:bodyPr>
          <a:lstStyle/>
          <a:p>
            <a:r>
              <a:rPr lang="en-US" sz="2400" dirty="0">
                <a:solidFill>
                  <a:schemeClr val="accent4">
                    <a:lumMod val="50000"/>
                  </a:schemeClr>
                </a:solidFill>
                <a:latin typeface="Century Gothic" panose="020B0502020202020204" pitchFamily="34" charset="0"/>
              </a:rPr>
              <a:t>Mitigation </a:t>
            </a:r>
          </a:p>
          <a:p>
            <a:r>
              <a:rPr lang="en-US" sz="2400" dirty="0">
                <a:solidFill>
                  <a:schemeClr val="accent4">
                    <a:lumMod val="50000"/>
                  </a:schemeClr>
                </a:solidFill>
                <a:latin typeface="Century Gothic" panose="020B0502020202020204" pitchFamily="34" charset="0"/>
              </a:rPr>
              <a:t>Strategy Planning</a:t>
            </a:r>
          </a:p>
        </p:txBody>
      </p:sp>
      <p:sp>
        <p:nvSpPr>
          <p:cNvPr id="48" name="TextBox 47">
            <a:extLst>
              <a:ext uri="{FF2B5EF4-FFF2-40B4-BE49-F238E27FC236}">
                <a16:creationId xmlns:a16="http://schemas.microsoft.com/office/drawing/2014/main" id="{395F72F6-91A4-99B5-1ECA-31237B37B03F}"/>
              </a:ext>
            </a:extLst>
          </p:cNvPr>
          <p:cNvSpPr txBox="1"/>
          <p:nvPr/>
        </p:nvSpPr>
        <p:spPr>
          <a:xfrm>
            <a:off x="4431145" y="5182515"/>
            <a:ext cx="3431442" cy="1384995"/>
          </a:xfrm>
          <a:prstGeom prst="rect">
            <a:avLst/>
          </a:prstGeom>
          <a:noFill/>
        </p:spPr>
        <p:txBody>
          <a:bodyPr wrap="square" rtlCol="0">
            <a:spAutoFit/>
          </a:bodyPr>
          <a:lstStyle/>
          <a:p>
            <a:pPr>
              <a:spcAft>
                <a:spcPts val="600"/>
              </a:spcAft>
            </a:pPr>
            <a:r>
              <a:rPr lang="en-US" sz="1400" dirty="0">
                <a:solidFill>
                  <a:schemeClr val="accent4">
                    <a:lumMod val="50000"/>
                  </a:schemeClr>
                </a:solidFill>
                <a:latin typeface="Century Gothic" panose="020B0502020202020204" pitchFamily="34" charset="0"/>
              </a:rPr>
              <a:t>Plan strategies such as establishing backup power solutions, implementing robust IT system checks, maintaining a diversified supplier network, and staying updated with policy changes.</a:t>
            </a:r>
          </a:p>
        </p:txBody>
      </p:sp>
      <p:sp>
        <p:nvSpPr>
          <p:cNvPr id="55" name="TextBox 54">
            <a:extLst>
              <a:ext uri="{FF2B5EF4-FFF2-40B4-BE49-F238E27FC236}">
                <a16:creationId xmlns:a16="http://schemas.microsoft.com/office/drawing/2014/main" id="{38F524E8-C286-093E-C7F4-A47353755D6B}"/>
              </a:ext>
            </a:extLst>
          </p:cNvPr>
          <p:cNvSpPr txBox="1"/>
          <p:nvPr/>
        </p:nvSpPr>
        <p:spPr>
          <a:xfrm>
            <a:off x="8561498" y="679855"/>
            <a:ext cx="2558714" cy="461665"/>
          </a:xfrm>
          <a:prstGeom prst="rect">
            <a:avLst/>
          </a:prstGeom>
          <a:noFill/>
        </p:spPr>
        <p:txBody>
          <a:bodyPr wrap="none" rtlCol="0">
            <a:spAutoFit/>
          </a:bodyPr>
          <a:lstStyle/>
          <a:p>
            <a:r>
              <a:rPr lang="en-US" sz="2400" dirty="0">
                <a:solidFill>
                  <a:schemeClr val="accent4">
                    <a:lumMod val="50000"/>
                  </a:schemeClr>
                </a:solidFill>
                <a:latin typeface="Century Gothic" panose="020B0502020202020204" pitchFamily="34" charset="0"/>
              </a:rPr>
              <a:t>Implementation</a:t>
            </a:r>
          </a:p>
        </p:txBody>
      </p:sp>
      <p:sp>
        <p:nvSpPr>
          <p:cNvPr id="56" name="TextBox 55">
            <a:extLst>
              <a:ext uri="{FF2B5EF4-FFF2-40B4-BE49-F238E27FC236}">
                <a16:creationId xmlns:a16="http://schemas.microsoft.com/office/drawing/2014/main" id="{3DEF8A3E-100E-4762-26A0-A4FECDEFCBD8}"/>
              </a:ext>
            </a:extLst>
          </p:cNvPr>
          <p:cNvSpPr txBox="1"/>
          <p:nvPr/>
        </p:nvSpPr>
        <p:spPr>
          <a:xfrm>
            <a:off x="8556369" y="4405137"/>
            <a:ext cx="1954381" cy="830997"/>
          </a:xfrm>
          <a:prstGeom prst="rect">
            <a:avLst/>
          </a:prstGeom>
          <a:noFill/>
        </p:spPr>
        <p:txBody>
          <a:bodyPr wrap="none" rtlCol="0">
            <a:spAutoFit/>
          </a:bodyPr>
          <a:lstStyle/>
          <a:p>
            <a:r>
              <a:rPr lang="en-US" sz="2400" dirty="0">
                <a:solidFill>
                  <a:schemeClr val="accent4">
                    <a:lumMod val="50000"/>
                  </a:schemeClr>
                </a:solidFill>
                <a:latin typeface="Century Gothic" panose="020B0502020202020204" pitchFamily="34" charset="0"/>
              </a:rPr>
              <a:t>Monitoring </a:t>
            </a:r>
          </a:p>
          <a:p>
            <a:r>
              <a:rPr lang="en-US" sz="2400" dirty="0">
                <a:solidFill>
                  <a:schemeClr val="accent4">
                    <a:lumMod val="50000"/>
                  </a:schemeClr>
                </a:solidFill>
                <a:latin typeface="Century Gothic" panose="020B0502020202020204" pitchFamily="34" charset="0"/>
              </a:rPr>
              <a:t>and Review</a:t>
            </a:r>
          </a:p>
        </p:txBody>
      </p:sp>
      <p:sp>
        <p:nvSpPr>
          <p:cNvPr id="57" name="TextBox 56">
            <a:extLst>
              <a:ext uri="{FF2B5EF4-FFF2-40B4-BE49-F238E27FC236}">
                <a16:creationId xmlns:a16="http://schemas.microsoft.com/office/drawing/2014/main" id="{F1915DB2-C109-BE07-0529-D9A034277660}"/>
              </a:ext>
            </a:extLst>
          </p:cNvPr>
          <p:cNvSpPr txBox="1"/>
          <p:nvPr/>
        </p:nvSpPr>
        <p:spPr>
          <a:xfrm>
            <a:off x="8556368" y="5182515"/>
            <a:ext cx="3635631" cy="1600438"/>
          </a:xfrm>
          <a:prstGeom prst="rect">
            <a:avLst/>
          </a:prstGeom>
          <a:noFill/>
        </p:spPr>
        <p:txBody>
          <a:bodyPr wrap="square" rtlCol="0">
            <a:spAutoFit/>
          </a:bodyPr>
          <a:lstStyle/>
          <a:p>
            <a:pPr>
              <a:spcAft>
                <a:spcPts val="600"/>
              </a:spcAft>
            </a:pPr>
            <a:r>
              <a:rPr lang="en-US" sz="1400" dirty="0">
                <a:solidFill>
                  <a:schemeClr val="accent4">
                    <a:lumMod val="50000"/>
                  </a:schemeClr>
                </a:solidFill>
                <a:latin typeface="Century Gothic" panose="020B0502020202020204" pitchFamily="34" charset="0"/>
              </a:rPr>
              <a:t>To ensure you’re effectively managing ongoing risk and adapting strategies as needed, continuously monitor the performance of backup power systems, conduct regular software audits, assess supplier reliability, and stay abreast of policy changes.</a:t>
            </a:r>
          </a:p>
        </p:txBody>
      </p:sp>
      <p:sp>
        <p:nvSpPr>
          <p:cNvPr id="9" name="Oval 8">
            <a:extLst>
              <a:ext uri="{FF2B5EF4-FFF2-40B4-BE49-F238E27FC236}">
                <a16:creationId xmlns:a16="http://schemas.microsoft.com/office/drawing/2014/main" id="{B3054EE9-0C1E-5E6E-225C-9840B3332123}"/>
              </a:ext>
            </a:extLst>
          </p:cNvPr>
          <p:cNvSpPr/>
          <p:nvPr/>
        </p:nvSpPr>
        <p:spPr>
          <a:xfrm>
            <a:off x="2253808" y="3300180"/>
            <a:ext cx="1485900" cy="1485900"/>
          </a:xfrm>
          <a:prstGeom prst="ellipse">
            <a:avLst/>
          </a:prstGeom>
          <a:gradFill flip="none" rotWithShape="1">
            <a:gsLst>
              <a:gs pos="0">
                <a:srgbClr val="91F8F5"/>
              </a:gs>
              <a:gs pos="58000">
                <a:srgbClr val="10C4D5"/>
              </a:gs>
              <a:gs pos="100000">
                <a:srgbClr val="0895A0"/>
              </a:gs>
            </a:gsLst>
            <a:path path="circle">
              <a:fillToRect l="50000" t="130000" r="50000" b="-30000"/>
            </a:path>
            <a:tileRect/>
          </a:gradFill>
          <a:ln>
            <a:noFill/>
          </a:ln>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2F916FC-B7DA-B541-AF40-F2B82A192121}"/>
              </a:ext>
            </a:extLst>
          </p:cNvPr>
          <p:cNvSpPr/>
          <p:nvPr/>
        </p:nvSpPr>
        <p:spPr>
          <a:xfrm>
            <a:off x="4317116" y="2557230"/>
            <a:ext cx="1485900" cy="1485900"/>
          </a:xfrm>
          <a:prstGeom prst="ellipse">
            <a:avLst/>
          </a:prstGeom>
          <a:gradFill flip="none" rotWithShape="1">
            <a:gsLst>
              <a:gs pos="0">
                <a:srgbClr val="8FF8C9"/>
              </a:gs>
              <a:gs pos="58000">
                <a:srgbClr val="17D573"/>
              </a:gs>
              <a:gs pos="100000">
                <a:srgbClr val="0DA06D"/>
              </a:gs>
            </a:gsLst>
            <a:path path="circle">
              <a:fillToRect l="50000" t="130000" r="50000" b="-30000"/>
            </a:path>
            <a:tileRect/>
          </a:gradFill>
          <a:ln>
            <a:noFill/>
          </a:ln>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86F22C4-4EC2-0A7E-3EF6-03AD2A5EAB37}"/>
              </a:ext>
            </a:extLst>
          </p:cNvPr>
          <p:cNvSpPr/>
          <p:nvPr/>
        </p:nvSpPr>
        <p:spPr>
          <a:xfrm>
            <a:off x="6380424" y="3300180"/>
            <a:ext cx="1485900" cy="1485900"/>
          </a:xfrm>
          <a:prstGeom prst="ellipse">
            <a:avLst/>
          </a:prstGeom>
          <a:gradFill flip="none" rotWithShape="1">
            <a:gsLst>
              <a:gs pos="0">
                <a:schemeClr val="accent4">
                  <a:lumMod val="40000"/>
                  <a:lumOff val="60000"/>
                </a:schemeClr>
              </a:gs>
              <a:gs pos="58000">
                <a:schemeClr val="accent4"/>
              </a:gs>
              <a:gs pos="100000">
                <a:schemeClr val="accent4">
                  <a:lumMod val="75000"/>
                </a:schemeClr>
              </a:gs>
            </a:gsLst>
            <a:path path="circle">
              <a:fillToRect l="50000" t="130000" r="50000" b="-30000"/>
            </a:path>
            <a:tileRect/>
          </a:gradFill>
          <a:ln>
            <a:noFill/>
          </a:ln>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DB2E217A-11C7-F9DD-D56E-F515AC83DFCB}"/>
              </a:ext>
            </a:extLst>
          </p:cNvPr>
          <p:cNvSpPr txBox="1"/>
          <p:nvPr/>
        </p:nvSpPr>
        <p:spPr>
          <a:xfrm>
            <a:off x="23642" y="3111597"/>
            <a:ext cx="640080" cy="400110"/>
          </a:xfrm>
          <a:prstGeom prst="rect">
            <a:avLst/>
          </a:prstGeom>
          <a:noFill/>
        </p:spPr>
        <p:txBody>
          <a:bodyPr wrap="square" rtlCol="0">
            <a:spAutoFit/>
          </a:bodyPr>
          <a:lstStyle/>
          <a:p>
            <a:pPr algn="ctr">
              <a:spcAft>
                <a:spcPts val="600"/>
              </a:spcAft>
            </a:pPr>
            <a:r>
              <a:rPr lang="en-US" sz="2000" dirty="0">
                <a:solidFill>
                  <a:schemeClr val="bg1">
                    <a:alpha val="77000"/>
                  </a:schemeClr>
                </a:solidFill>
                <a:latin typeface="Courier" pitchFamily="2" charset="0"/>
              </a:rPr>
              <a:t>1</a:t>
            </a:r>
          </a:p>
        </p:txBody>
      </p:sp>
      <p:sp>
        <p:nvSpPr>
          <p:cNvPr id="60" name="TextBox 59">
            <a:extLst>
              <a:ext uri="{FF2B5EF4-FFF2-40B4-BE49-F238E27FC236}">
                <a16:creationId xmlns:a16="http://schemas.microsoft.com/office/drawing/2014/main" id="{2232A64D-2CAD-4026-9901-939F9886AF16}"/>
              </a:ext>
            </a:extLst>
          </p:cNvPr>
          <p:cNvSpPr txBox="1"/>
          <p:nvPr/>
        </p:nvSpPr>
        <p:spPr>
          <a:xfrm>
            <a:off x="2081821" y="3885815"/>
            <a:ext cx="640080" cy="400110"/>
          </a:xfrm>
          <a:prstGeom prst="rect">
            <a:avLst/>
          </a:prstGeom>
          <a:noFill/>
        </p:spPr>
        <p:txBody>
          <a:bodyPr wrap="square" rtlCol="0">
            <a:spAutoFit/>
          </a:bodyPr>
          <a:lstStyle/>
          <a:p>
            <a:pPr algn="ctr">
              <a:spcAft>
                <a:spcPts val="600"/>
              </a:spcAft>
            </a:pPr>
            <a:r>
              <a:rPr lang="en-US" sz="2000" dirty="0">
                <a:solidFill>
                  <a:schemeClr val="bg1">
                    <a:alpha val="77000"/>
                  </a:schemeClr>
                </a:solidFill>
                <a:latin typeface="Courier" pitchFamily="2" charset="0"/>
              </a:rPr>
              <a:t>2</a:t>
            </a:r>
          </a:p>
        </p:txBody>
      </p:sp>
      <p:sp>
        <p:nvSpPr>
          <p:cNvPr id="64" name="TextBox 63">
            <a:extLst>
              <a:ext uri="{FF2B5EF4-FFF2-40B4-BE49-F238E27FC236}">
                <a16:creationId xmlns:a16="http://schemas.microsoft.com/office/drawing/2014/main" id="{E6A0C440-3BDB-93BF-849B-17E32C10E106}"/>
              </a:ext>
            </a:extLst>
          </p:cNvPr>
          <p:cNvSpPr txBox="1"/>
          <p:nvPr/>
        </p:nvSpPr>
        <p:spPr>
          <a:xfrm>
            <a:off x="4151393" y="3086197"/>
            <a:ext cx="640080" cy="400110"/>
          </a:xfrm>
          <a:prstGeom prst="rect">
            <a:avLst/>
          </a:prstGeom>
          <a:noFill/>
        </p:spPr>
        <p:txBody>
          <a:bodyPr wrap="square" rtlCol="0">
            <a:spAutoFit/>
          </a:bodyPr>
          <a:lstStyle/>
          <a:p>
            <a:pPr algn="ctr">
              <a:spcAft>
                <a:spcPts val="600"/>
              </a:spcAft>
            </a:pPr>
            <a:r>
              <a:rPr lang="en-US" sz="2000" dirty="0">
                <a:solidFill>
                  <a:schemeClr val="bg1">
                    <a:alpha val="77000"/>
                  </a:schemeClr>
                </a:solidFill>
                <a:latin typeface="Courier" pitchFamily="2" charset="0"/>
              </a:rPr>
              <a:t>3</a:t>
            </a:r>
          </a:p>
        </p:txBody>
      </p:sp>
      <p:sp>
        <p:nvSpPr>
          <p:cNvPr id="66" name="TextBox 65">
            <a:extLst>
              <a:ext uri="{FF2B5EF4-FFF2-40B4-BE49-F238E27FC236}">
                <a16:creationId xmlns:a16="http://schemas.microsoft.com/office/drawing/2014/main" id="{CE6BCFE9-8411-B695-9464-5B553FE7FA5F}"/>
              </a:ext>
            </a:extLst>
          </p:cNvPr>
          <p:cNvSpPr txBox="1"/>
          <p:nvPr/>
        </p:nvSpPr>
        <p:spPr>
          <a:xfrm>
            <a:off x="6209572" y="3860415"/>
            <a:ext cx="640080" cy="400110"/>
          </a:xfrm>
          <a:prstGeom prst="rect">
            <a:avLst/>
          </a:prstGeom>
          <a:noFill/>
        </p:spPr>
        <p:txBody>
          <a:bodyPr wrap="square" rtlCol="0">
            <a:spAutoFit/>
          </a:bodyPr>
          <a:lstStyle/>
          <a:p>
            <a:pPr algn="ctr">
              <a:spcAft>
                <a:spcPts val="600"/>
              </a:spcAft>
            </a:pPr>
            <a:r>
              <a:rPr lang="en-US" sz="2000" dirty="0">
                <a:solidFill>
                  <a:schemeClr val="bg1">
                    <a:alpha val="77000"/>
                  </a:schemeClr>
                </a:solidFill>
                <a:latin typeface="Courier" pitchFamily="2" charset="0"/>
              </a:rPr>
              <a:t>4</a:t>
            </a:r>
          </a:p>
        </p:txBody>
      </p:sp>
      <p:sp>
        <p:nvSpPr>
          <p:cNvPr id="68" name="TextBox 67">
            <a:extLst>
              <a:ext uri="{FF2B5EF4-FFF2-40B4-BE49-F238E27FC236}">
                <a16:creationId xmlns:a16="http://schemas.microsoft.com/office/drawing/2014/main" id="{BCFA208A-C516-5B98-0942-50FCAA02E479}"/>
              </a:ext>
            </a:extLst>
          </p:cNvPr>
          <p:cNvSpPr txBox="1"/>
          <p:nvPr/>
        </p:nvSpPr>
        <p:spPr>
          <a:xfrm>
            <a:off x="8293568" y="3104765"/>
            <a:ext cx="640080" cy="400110"/>
          </a:xfrm>
          <a:prstGeom prst="rect">
            <a:avLst/>
          </a:prstGeom>
          <a:noFill/>
        </p:spPr>
        <p:txBody>
          <a:bodyPr wrap="square" rtlCol="0">
            <a:spAutoFit/>
          </a:bodyPr>
          <a:lstStyle/>
          <a:p>
            <a:pPr algn="ctr">
              <a:spcAft>
                <a:spcPts val="600"/>
              </a:spcAft>
            </a:pPr>
            <a:r>
              <a:rPr lang="en-US" sz="2000" dirty="0">
                <a:solidFill>
                  <a:schemeClr val="bg1">
                    <a:alpha val="77000"/>
                  </a:schemeClr>
                </a:solidFill>
                <a:latin typeface="Courier" pitchFamily="2" charset="0"/>
              </a:rPr>
              <a:t>5</a:t>
            </a:r>
          </a:p>
        </p:txBody>
      </p:sp>
      <p:sp>
        <p:nvSpPr>
          <p:cNvPr id="70" name="TextBox 69">
            <a:extLst>
              <a:ext uri="{FF2B5EF4-FFF2-40B4-BE49-F238E27FC236}">
                <a16:creationId xmlns:a16="http://schemas.microsoft.com/office/drawing/2014/main" id="{12D4A2DF-3CFB-FC2D-CA6B-C01C8F833828}"/>
              </a:ext>
            </a:extLst>
          </p:cNvPr>
          <p:cNvSpPr txBox="1"/>
          <p:nvPr/>
        </p:nvSpPr>
        <p:spPr>
          <a:xfrm>
            <a:off x="10351747" y="3878983"/>
            <a:ext cx="640080" cy="400110"/>
          </a:xfrm>
          <a:prstGeom prst="rect">
            <a:avLst/>
          </a:prstGeom>
          <a:noFill/>
        </p:spPr>
        <p:txBody>
          <a:bodyPr wrap="square" rtlCol="0">
            <a:spAutoFit/>
          </a:bodyPr>
          <a:lstStyle/>
          <a:p>
            <a:pPr algn="ctr">
              <a:spcAft>
                <a:spcPts val="600"/>
              </a:spcAft>
            </a:pPr>
            <a:r>
              <a:rPr lang="en-US" sz="2000" dirty="0">
                <a:solidFill>
                  <a:schemeClr val="bg1">
                    <a:alpha val="77000"/>
                  </a:schemeClr>
                </a:solidFill>
                <a:latin typeface="Courier" pitchFamily="2" charset="0"/>
              </a:rPr>
              <a:t>6</a:t>
            </a:r>
          </a:p>
        </p:txBody>
      </p:sp>
      <p:sp>
        <p:nvSpPr>
          <p:cNvPr id="72" name="TextBox 71">
            <a:extLst>
              <a:ext uri="{FF2B5EF4-FFF2-40B4-BE49-F238E27FC236}">
                <a16:creationId xmlns:a16="http://schemas.microsoft.com/office/drawing/2014/main" id="{FA6EE5EF-4266-7E0E-40BF-C7C166514608}"/>
              </a:ext>
            </a:extLst>
          </p:cNvPr>
          <p:cNvSpPr txBox="1"/>
          <p:nvPr/>
        </p:nvSpPr>
        <p:spPr>
          <a:xfrm>
            <a:off x="4437666" y="1087732"/>
            <a:ext cx="3431442" cy="1384995"/>
          </a:xfrm>
          <a:prstGeom prst="rect">
            <a:avLst/>
          </a:prstGeom>
          <a:noFill/>
        </p:spPr>
        <p:txBody>
          <a:bodyPr wrap="square" rtlCol="0">
            <a:spAutoFit/>
          </a:bodyPr>
          <a:lstStyle/>
          <a:p>
            <a:pPr>
              <a:spcAft>
                <a:spcPts val="600"/>
              </a:spcAft>
            </a:pPr>
            <a:r>
              <a:rPr lang="en-US" sz="1400" dirty="0">
                <a:solidFill>
                  <a:schemeClr val="accent4">
                    <a:lumMod val="50000"/>
                  </a:schemeClr>
                </a:solidFill>
                <a:latin typeface="Century Gothic" panose="020B0502020202020204" pitchFamily="34" charset="0"/>
              </a:rPr>
              <a:t>Assess the likelihood of a power grid failure and its impact on station operation hours. Evaluate the probability of software issues and their effect on customer satisfaction and safety.</a:t>
            </a:r>
          </a:p>
        </p:txBody>
      </p:sp>
      <p:sp>
        <p:nvSpPr>
          <p:cNvPr id="74" name="TextBox 73">
            <a:extLst>
              <a:ext uri="{FF2B5EF4-FFF2-40B4-BE49-F238E27FC236}">
                <a16:creationId xmlns:a16="http://schemas.microsoft.com/office/drawing/2014/main" id="{DF166B13-10CF-7AEA-4CCF-28FD771B7815}"/>
              </a:ext>
            </a:extLst>
          </p:cNvPr>
          <p:cNvSpPr txBox="1"/>
          <p:nvPr/>
        </p:nvSpPr>
        <p:spPr>
          <a:xfrm>
            <a:off x="8567065" y="1087732"/>
            <a:ext cx="3704591" cy="1169551"/>
          </a:xfrm>
          <a:prstGeom prst="rect">
            <a:avLst/>
          </a:prstGeom>
          <a:noFill/>
        </p:spPr>
        <p:txBody>
          <a:bodyPr wrap="square" rtlCol="0">
            <a:spAutoFit/>
          </a:bodyPr>
          <a:lstStyle/>
          <a:p>
            <a:pPr>
              <a:spcAft>
                <a:spcPts val="600"/>
              </a:spcAft>
            </a:pPr>
            <a:r>
              <a:rPr lang="en-US" sz="1400" dirty="0">
                <a:solidFill>
                  <a:schemeClr val="accent4">
                    <a:lumMod val="50000"/>
                  </a:schemeClr>
                </a:solidFill>
                <a:latin typeface="Century Gothic" panose="020B0502020202020204" pitchFamily="34" charset="0"/>
              </a:rPr>
              <a:t>Implement the risk mitigation strategies by installing backup generators at key charging stations, regularly updating and testing software systems, and monitoring policy developments.</a:t>
            </a:r>
          </a:p>
        </p:txBody>
      </p:sp>
      <p:grpSp>
        <p:nvGrpSpPr>
          <p:cNvPr id="140" name="Group 139">
            <a:extLst>
              <a:ext uri="{FF2B5EF4-FFF2-40B4-BE49-F238E27FC236}">
                <a16:creationId xmlns:a16="http://schemas.microsoft.com/office/drawing/2014/main" id="{98E546DE-CC8B-649F-E7A2-6E174B4465C0}"/>
              </a:ext>
            </a:extLst>
          </p:cNvPr>
          <p:cNvGrpSpPr/>
          <p:nvPr/>
        </p:nvGrpSpPr>
        <p:grpSpPr>
          <a:xfrm>
            <a:off x="6822852" y="3581933"/>
            <a:ext cx="642193" cy="955262"/>
            <a:chOff x="4762002" y="2896783"/>
            <a:chExt cx="457200" cy="680085"/>
          </a:xfrm>
        </p:grpSpPr>
        <p:grpSp>
          <p:nvGrpSpPr>
            <p:cNvPr id="131" name="Graphic 75">
              <a:extLst>
                <a:ext uri="{FF2B5EF4-FFF2-40B4-BE49-F238E27FC236}">
                  <a16:creationId xmlns:a16="http://schemas.microsoft.com/office/drawing/2014/main" id="{4199C010-3F20-C51C-8454-8F45BD9914C5}"/>
                </a:ext>
              </a:extLst>
            </p:cNvPr>
            <p:cNvGrpSpPr/>
            <p:nvPr/>
          </p:nvGrpSpPr>
          <p:grpSpPr>
            <a:xfrm>
              <a:off x="4762002" y="2896783"/>
              <a:ext cx="457200" cy="457200"/>
              <a:chOff x="4762002" y="2896783"/>
              <a:chExt cx="457200" cy="457200"/>
            </a:xfrm>
          </p:grpSpPr>
          <p:sp>
            <p:nvSpPr>
              <p:cNvPr id="132" name="Freeform 131">
                <a:extLst>
                  <a:ext uri="{FF2B5EF4-FFF2-40B4-BE49-F238E27FC236}">
                    <a16:creationId xmlns:a16="http://schemas.microsoft.com/office/drawing/2014/main" id="{B19F1100-B44A-7BC4-8F28-65A7258D2D17}"/>
                  </a:ext>
                </a:extLst>
              </p:cNvPr>
              <p:cNvSpPr/>
              <p:nvPr/>
            </p:nvSpPr>
            <p:spPr>
              <a:xfrm>
                <a:off x="4800102" y="2934883"/>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5"/>
                      <a:pt x="171450" y="9525"/>
                    </a:cubicBezTo>
                    <a:lnTo>
                      <a:pt x="171450" y="161925"/>
                    </a:lnTo>
                    <a:cubicBezTo>
                      <a:pt x="171450" y="167186"/>
                      <a:pt x="167186" y="171450"/>
                      <a:pt x="161925" y="171450"/>
                    </a:cubicBezTo>
                    <a:lnTo>
                      <a:pt x="9525" y="171450"/>
                    </a:lnTo>
                    <a:cubicBezTo>
                      <a:pt x="4265" y="171450"/>
                      <a:pt x="0" y="167186"/>
                      <a:pt x="0" y="161925"/>
                    </a:cubicBezTo>
                    <a:lnTo>
                      <a:pt x="0" y="9525"/>
                    </a:lnTo>
                    <a:cubicBezTo>
                      <a:pt x="0" y="4265"/>
                      <a:pt x="4265" y="0"/>
                      <a:pt x="9525" y="0"/>
                    </a:cubicBezTo>
                    <a:close/>
                  </a:path>
                </a:pathLst>
              </a:custGeom>
              <a:solidFill>
                <a:srgbClr val="FFFFFF">
                  <a:alpha val="65000"/>
                </a:srgbClr>
              </a:solidFill>
              <a:ln w="0"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28FA4C36-6315-4606-ABD4-D03112FF7A62}"/>
                  </a:ext>
                </a:extLst>
              </p:cNvPr>
              <p:cNvSpPr/>
              <p:nvPr/>
            </p:nvSpPr>
            <p:spPr>
              <a:xfrm>
                <a:off x="5009652" y="2934883"/>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5"/>
                      <a:pt x="171450" y="9525"/>
                    </a:cubicBezTo>
                    <a:lnTo>
                      <a:pt x="171450" y="161925"/>
                    </a:lnTo>
                    <a:cubicBezTo>
                      <a:pt x="171450" y="167186"/>
                      <a:pt x="167186" y="171450"/>
                      <a:pt x="161925" y="171450"/>
                    </a:cubicBezTo>
                    <a:lnTo>
                      <a:pt x="9525" y="171450"/>
                    </a:lnTo>
                    <a:cubicBezTo>
                      <a:pt x="4265" y="171450"/>
                      <a:pt x="0" y="167186"/>
                      <a:pt x="0" y="161925"/>
                    </a:cubicBezTo>
                    <a:lnTo>
                      <a:pt x="0" y="9525"/>
                    </a:lnTo>
                    <a:cubicBezTo>
                      <a:pt x="0" y="4265"/>
                      <a:pt x="4265" y="0"/>
                      <a:pt x="9525" y="0"/>
                    </a:cubicBezTo>
                    <a:close/>
                  </a:path>
                </a:pathLst>
              </a:custGeom>
              <a:solidFill>
                <a:srgbClr val="FFFFFF">
                  <a:alpha val="55000"/>
                </a:srgbClr>
              </a:solidFill>
              <a:ln w="0"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6D180290-6C7F-E828-A5AB-AB5BDE25DF2C}"/>
                  </a:ext>
                </a:extLst>
              </p:cNvPr>
              <p:cNvSpPr/>
              <p:nvPr/>
            </p:nvSpPr>
            <p:spPr>
              <a:xfrm>
                <a:off x="4800102" y="3144433"/>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5"/>
                      <a:pt x="171450" y="9525"/>
                    </a:cubicBezTo>
                    <a:lnTo>
                      <a:pt x="171450" y="161925"/>
                    </a:lnTo>
                    <a:cubicBezTo>
                      <a:pt x="171450" y="167186"/>
                      <a:pt x="167186" y="171450"/>
                      <a:pt x="161925" y="171450"/>
                    </a:cubicBezTo>
                    <a:lnTo>
                      <a:pt x="9525" y="171450"/>
                    </a:lnTo>
                    <a:cubicBezTo>
                      <a:pt x="4265" y="171450"/>
                      <a:pt x="0" y="167186"/>
                      <a:pt x="0" y="161925"/>
                    </a:cubicBezTo>
                    <a:lnTo>
                      <a:pt x="0" y="9525"/>
                    </a:lnTo>
                    <a:cubicBezTo>
                      <a:pt x="0" y="4265"/>
                      <a:pt x="4265" y="0"/>
                      <a:pt x="9525" y="0"/>
                    </a:cubicBezTo>
                    <a:close/>
                  </a:path>
                </a:pathLst>
              </a:custGeom>
              <a:solidFill>
                <a:srgbClr val="FFFFFF">
                  <a:alpha val="40000"/>
                </a:srgbClr>
              </a:solidFill>
              <a:ln w="0"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6C21C1B0-9D63-A10C-A2A8-99CF4C4A6D26}"/>
                  </a:ext>
                </a:extLst>
              </p:cNvPr>
              <p:cNvSpPr/>
              <p:nvPr/>
            </p:nvSpPr>
            <p:spPr>
              <a:xfrm>
                <a:off x="5009652" y="3144433"/>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5"/>
                      <a:pt x="171450" y="9525"/>
                    </a:cubicBezTo>
                    <a:lnTo>
                      <a:pt x="171450" y="161925"/>
                    </a:lnTo>
                    <a:cubicBezTo>
                      <a:pt x="171450" y="167186"/>
                      <a:pt x="167186" y="171450"/>
                      <a:pt x="161925" y="171450"/>
                    </a:cubicBezTo>
                    <a:lnTo>
                      <a:pt x="9525" y="171450"/>
                    </a:lnTo>
                    <a:cubicBezTo>
                      <a:pt x="4265" y="171450"/>
                      <a:pt x="0" y="167186"/>
                      <a:pt x="0" y="161925"/>
                    </a:cubicBezTo>
                    <a:lnTo>
                      <a:pt x="0" y="9525"/>
                    </a:lnTo>
                    <a:cubicBezTo>
                      <a:pt x="0" y="4265"/>
                      <a:pt x="4265" y="0"/>
                      <a:pt x="9525" y="0"/>
                    </a:cubicBezTo>
                    <a:close/>
                  </a:path>
                </a:pathLst>
              </a:custGeom>
              <a:solidFill>
                <a:srgbClr val="FFFFFF">
                  <a:alpha val="20000"/>
                </a:srgbClr>
              </a:solidFill>
              <a:ln w="0"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37C2C1B6-BCB1-7EC7-8039-DD40BB3DE29F}"/>
                  </a:ext>
                </a:extLst>
              </p:cNvPr>
              <p:cNvSpPr/>
              <p:nvPr/>
            </p:nvSpPr>
            <p:spPr>
              <a:xfrm>
                <a:off x="4762002" y="2896783"/>
                <a:ext cx="457200" cy="457200"/>
              </a:xfrm>
              <a:custGeom>
                <a:avLst/>
                <a:gdLst>
                  <a:gd name="connsiteX0" fmla="*/ 438150 w 457200"/>
                  <a:gd name="connsiteY0" fmla="*/ 0 h 457200"/>
                  <a:gd name="connsiteX1" fmla="*/ 19050 w 457200"/>
                  <a:gd name="connsiteY1" fmla="*/ 0 h 457200"/>
                  <a:gd name="connsiteX2" fmla="*/ 0 w 457200"/>
                  <a:gd name="connsiteY2" fmla="*/ 19050 h 457200"/>
                  <a:gd name="connsiteX3" fmla="*/ 0 w 457200"/>
                  <a:gd name="connsiteY3" fmla="*/ 438150 h 457200"/>
                  <a:gd name="connsiteX4" fmla="*/ 19050 w 457200"/>
                  <a:gd name="connsiteY4" fmla="*/ 457200 h 457200"/>
                  <a:gd name="connsiteX5" fmla="*/ 438150 w 457200"/>
                  <a:gd name="connsiteY5" fmla="*/ 457200 h 457200"/>
                  <a:gd name="connsiteX6" fmla="*/ 457200 w 457200"/>
                  <a:gd name="connsiteY6" fmla="*/ 438150 h 457200"/>
                  <a:gd name="connsiteX7" fmla="*/ 457200 w 457200"/>
                  <a:gd name="connsiteY7" fmla="*/ 19050 h 457200"/>
                  <a:gd name="connsiteX8" fmla="*/ 438150 w 457200"/>
                  <a:gd name="connsiteY8" fmla="*/ 0 h 457200"/>
                  <a:gd name="connsiteX9" fmla="*/ 209550 w 457200"/>
                  <a:gd name="connsiteY9" fmla="*/ 409575 h 457200"/>
                  <a:gd name="connsiteX10" fmla="*/ 200025 w 457200"/>
                  <a:gd name="connsiteY10" fmla="*/ 419100 h 457200"/>
                  <a:gd name="connsiteX11" fmla="*/ 47625 w 457200"/>
                  <a:gd name="connsiteY11" fmla="*/ 419100 h 457200"/>
                  <a:gd name="connsiteX12" fmla="*/ 38100 w 457200"/>
                  <a:gd name="connsiteY12" fmla="*/ 409575 h 457200"/>
                  <a:gd name="connsiteX13" fmla="*/ 38100 w 457200"/>
                  <a:gd name="connsiteY13" fmla="*/ 257175 h 457200"/>
                  <a:gd name="connsiteX14" fmla="*/ 47625 w 457200"/>
                  <a:gd name="connsiteY14" fmla="*/ 247650 h 457200"/>
                  <a:gd name="connsiteX15" fmla="*/ 200025 w 457200"/>
                  <a:gd name="connsiteY15" fmla="*/ 247650 h 457200"/>
                  <a:gd name="connsiteX16" fmla="*/ 209550 w 457200"/>
                  <a:gd name="connsiteY16" fmla="*/ 257175 h 457200"/>
                  <a:gd name="connsiteX17" fmla="*/ 209550 w 457200"/>
                  <a:gd name="connsiteY17" fmla="*/ 409575 h 457200"/>
                  <a:gd name="connsiteX18" fmla="*/ 209550 w 457200"/>
                  <a:gd name="connsiteY18" fmla="*/ 200025 h 457200"/>
                  <a:gd name="connsiteX19" fmla="*/ 200025 w 457200"/>
                  <a:gd name="connsiteY19" fmla="*/ 209550 h 457200"/>
                  <a:gd name="connsiteX20" fmla="*/ 47625 w 457200"/>
                  <a:gd name="connsiteY20" fmla="*/ 209550 h 457200"/>
                  <a:gd name="connsiteX21" fmla="*/ 38100 w 457200"/>
                  <a:gd name="connsiteY21" fmla="*/ 200025 h 457200"/>
                  <a:gd name="connsiteX22" fmla="*/ 38100 w 457200"/>
                  <a:gd name="connsiteY22" fmla="*/ 47625 h 457200"/>
                  <a:gd name="connsiteX23" fmla="*/ 47625 w 457200"/>
                  <a:gd name="connsiteY23" fmla="*/ 38100 h 457200"/>
                  <a:gd name="connsiteX24" fmla="*/ 200025 w 457200"/>
                  <a:gd name="connsiteY24" fmla="*/ 38100 h 457200"/>
                  <a:gd name="connsiteX25" fmla="*/ 209550 w 457200"/>
                  <a:gd name="connsiteY25" fmla="*/ 47625 h 457200"/>
                  <a:gd name="connsiteX26" fmla="*/ 209550 w 457200"/>
                  <a:gd name="connsiteY26" fmla="*/ 200025 h 457200"/>
                  <a:gd name="connsiteX27" fmla="*/ 419100 w 457200"/>
                  <a:gd name="connsiteY27" fmla="*/ 409575 h 457200"/>
                  <a:gd name="connsiteX28" fmla="*/ 409575 w 457200"/>
                  <a:gd name="connsiteY28" fmla="*/ 419100 h 457200"/>
                  <a:gd name="connsiteX29" fmla="*/ 257175 w 457200"/>
                  <a:gd name="connsiteY29" fmla="*/ 419100 h 457200"/>
                  <a:gd name="connsiteX30" fmla="*/ 247650 w 457200"/>
                  <a:gd name="connsiteY30" fmla="*/ 409575 h 457200"/>
                  <a:gd name="connsiteX31" fmla="*/ 247650 w 457200"/>
                  <a:gd name="connsiteY31" fmla="*/ 257175 h 457200"/>
                  <a:gd name="connsiteX32" fmla="*/ 257175 w 457200"/>
                  <a:gd name="connsiteY32" fmla="*/ 247650 h 457200"/>
                  <a:gd name="connsiteX33" fmla="*/ 409575 w 457200"/>
                  <a:gd name="connsiteY33" fmla="*/ 247650 h 457200"/>
                  <a:gd name="connsiteX34" fmla="*/ 419100 w 457200"/>
                  <a:gd name="connsiteY34" fmla="*/ 257175 h 457200"/>
                  <a:gd name="connsiteX35" fmla="*/ 419100 w 457200"/>
                  <a:gd name="connsiteY35" fmla="*/ 409575 h 457200"/>
                  <a:gd name="connsiteX36" fmla="*/ 419100 w 457200"/>
                  <a:gd name="connsiteY36" fmla="*/ 200025 h 457200"/>
                  <a:gd name="connsiteX37" fmla="*/ 409575 w 457200"/>
                  <a:gd name="connsiteY37" fmla="*/ 209550 h 457200"/>
                  <a:gd name="connsiteX38" fmla="*/ 257175 w 457200"/>
                  <a:gd name="connsiteY38" fmla="*/ 209550 h 457200"/>
                  <a:gd name="connsiteX39" fmla="*/ 247650 w 457200"/>
                  <a:gd name="connsiteY39" fmla="*/ 200025 h 457200"/>
                  <a:gd name="connsiteX40" fmla="*/ 247650 w 457200"/>
                  <a:gd name="connsiteY40" fmla="*/ 47625 h 457200"/>
                  <a:gd name="connsiteX41" fmla="*/ 257175 w 457200"/>
                  <a:gd name="connsiteY41" fmla="*/ 38100 h 457200"/>
                  <a:gd name="connsiteX42" fmla="*/ 409575 w 457200"/>
                  <a:gd name="connsiteY42" fmla="*/ 38100 h 457200"/>
                  <a:gd name="connsiteX43" fmla="*/ 419100 w 457200"/>
                  <a:gd name="connsiteY43" fmla="*/ 47625 h 457200"/>
                  <a:gd name="connsiteX44" fmla="*/ 419100 w 457200"/>
                  <a:gd name="connsiteY44" fmla="*/ 20002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7200" h="457200">
                    <a:moveTo>
                      <a:pt x="438150" y="0"/>
                    </a:moveTo>
                    <a:lnTo>
                      <a:pt x="19050" y="0"/>
                    </a:lnTo>
                    <a:cubicBezTo>
                      <a:pt x="8572" y="0"/>
                      <a:pt x="0" y="8572"/>
                      <a:pt x="0" y="19050"/>
                    </a:cubicBezTo>
                    <a:lnTo>
                      <a:pt x="0" y="438150"/>
                    </a:lnTo>
                    <a:cubicBezTo>
                      <a:pt x="0" y="448628"/>
                      <a:pt x="8572" y="457200"/>
                      <a:pt x="19050" y="457200"/>
                    </a:cubicBezTo>
                    <a:lnTo>
                      <a:pt x="438150" y="457200"/>
                    </a:lnTo>
                    <a:cubicBezTo>
                      <a:pt x="448628" y="457200"/>
                      <a:pt x="457200" y="448628"/>
                      <a:pt x="457200" y="438150"/>
                    </a:cubicBezTo>
                    <a:lnTo>
                      <a:pt x="457200" y="19050"/>
                    </a:lnTo>
                    <a:cubicBezTo>
                      <a:pt x="457200" y="8572"/>
                      <a:pt x="448628" y="0"/>
                      <a:pt x="438150" y="0"/>
                    </a:cubicBezTo>
                    <a:close/>
                    <a:moveTo>
                      <a:pt x="209550" y="409575"/>
                    </a:moveTo>
                    <a:cubicBezTo>
                      <a:pt x="209550" y="415290"/>
                      <a:pt x="205740" y="419100"/>
                      <a:pt x="200025" y="419100"/>
                    </a:cubicBezTo>
                    <a:lnTo>
                      <a:pt x="47625" y="419100"/>
                    </a:lnTo>
                    <a:cubicBezTo>
                      <a:pt x="41910" y="419100"/>
                      <a:pt x="38100" y="415290"/>
                      <a:pt x="38100" y="409575"/>
                    </a:cubicBezTo>
                    <a:lnTo>
                      <a:pt x="38100" y="257175"/>
                    </a:lnTo>
                    <a:cubicBezTo>
                      <a:pt x="38100" y="251460"/>
                      <a:pt x="41910" y="247650"/>
                      <a:pt x="47625" y="247650"/>
                    </a:cubicBezTo>
                    <a:lnTo>
                      <a:pt x="200025" y="247650"/>
                    </a:lnTo>
                    <a:cubicBezTo>
                      <a:pt x="205740" y="247650"/>
                      <a:pt x="209550" y="251460"/>
                      <a:pt x="209550" y="257175"/>
                    </a:cubicBezTo>
                    <a:lnTo>
                      <a:pt x="209550" y="409575"/>
                    </a:lnTo>
                    <a:close/>
                    <a:moveTo>
                      <a:pt x="209550" y="200025"/>
                    </a:moveTo>
                    <a:cubicBezTo>
                      <a:pt x="209550" y="205740"/>
                      <a:pt x="205740" y="209550"/>
                      <a:pt x="200025" y="209550"/>
                    </a:cubicBezTo>
                    <a:lnTo>
                      <a:pt x="47625" y="209550"/>
                    </a:lnTo>
                    <a:cubicBezTo>
                      <a:pt x="41910" y="209550"/>
                      <a:pt x="38100" y="205740"/>
                      <a:pt x="38100" y="200025"/>
                    </a:cubicBezTo>
                    <a:lnTo>
                      <a:pt x="38100" y="47625"/>
                    </a:lnTo>
                    <a:cubicBezTo>
                      <a:pt x="38100" y="41910"/>
                      <a:pt x="41910" y="38100"/>
                      <a:pt x="47625" y="38100"/>
                    </a:cubicBezTo>
                    <a:lnTo>
                      <a:pt x="200025" y="38100"/>
                    </a:lnTo>
                    <a:cubicBezTo>
                      <a:pt x="205740" y="38100"/>
                      <a:pt x="209550" y="41910"/>
                      <a:pt x="209550" y="47625"/>
                    </a:cubicBezTo>
                    <a:lnTo>
                      <a:pt x="209550" y="200025"/>
                    </a:lnTo>
                    <a:close/>
                    <a:moveTo>
                      <a:pt x="419100" y="409575"/>
                    </a:moveTo>
                    <a:cubicBezTo>
                      <a:pt x="419100" y="415290"/>
                      <a:pt x="415290" y="419100"/>
                      <a:pt x="409575" y="419100"/>
                    </a:cubicBezTo>
                    <a:lnTo>
                      <a:pt x="257175" y="419100"/>
                    </a:lnTo>
                    <a:cubicBezTo>
                      <a:pt x="251460" y="419100"/>
                      <a:pt x="247650" y="415290"/>
                      <a:pt x="247650" y="409575"/>
                    </a:cubicBezTo>
                    <a:lnTo>
                      <a:pt x="247650" y="257175"/>
                    </a:lnTo>
                    <a:cubicBezTo>
                      <a:pt x="247650" y="251460"/>
                      <a:pt x="251460" y="247650"/>
                      <a:pt x="257175" y="247650"/>
                    </a:cubicBezTo>
                    <a:lnTo>
                      <a:pt x="409575" y="247650"/>
                    </a:lnTo>
                    <a:cubicBezTo>
                      <a:pt x="415290" y="247650"/>
                      <a:pt x="419100" y="251460"/>
                      <a:pt x="419100" y="257175"/>
                    </a:cubicBezTo>
                    <a:lnTo>
                      <a:pt x="419100" y="409575"/>
                    </a:lnTo>
                    <a:close/>
                    <a:moveTo>
                      <a:pt x="419100" y="200025"/>
                    </a:moveTo>
                    <a:cubicBezTo>
                      <a:pt x="419100" y="205740"/>
                      <a:pt x="415290" y="209550"/>
                      <a:pt x="409575" y="209550"/>
                    </a:cubicBezTo>
                    <a:lnTo>
                      <a:pt x="257175" y="209550"/>
                    </a:lnTo>
                    <a:cubicBezTo>
                      <a:pt x="251460" y="209550"/>
                      <a:pt x="247650" y="205740"/>
                      <a:pt x="247650" y="200025"/>
                    </a:cubicBezTo>
                    <a:lnTo>
                      <a:pt x="247650" y="47625"/>
                    </a:lnTo>
                    <a:cubicBezTo>
                      <a:pt x="247650" y="41910"/>
                      <a:pt x="251460" y="38100"/>
                      <a:pt x="257175" y="38100"/>
                    </a:cubicBezTo>
                    <a:lnTo>
                      <a:pt x="409575" y="38100"/>
                    </a:lnTo>
                    <a:cubicBezTo>
                      <a:pt x="415290" y="38100"/>
                      <a:pt x="419100" y="41910"/>
                      <a:pt x="419100" y="47625"/>
                    </a:cubicBezTo>
                    <a:lnTo>
                      <a:pt x="419100" y="200025"/>
                    </a:lnTo>
                    <a:close/>
                  </a:path>
                </a:pathLst>
              </a:custGeom>
              <a:solidFill>
                <a:srgbClr val="FFFFFF"/>
              </a:solidFill>
              <a:ln w="0" cap="flat">
                <a:noFill/>
                <a:prstDash val="solid"/>
                <a:miter/>
              </a:ln>
            </p:spPr>
            <p:txBody>
              <a:bodyPr rtlCol="0" anchor="ctr"/>
              <a:lstStyle/>
              <a:p>
                <a:endParaRPr lang="en-US"/>
              </a:p>
            </p:txBody>
          </p:sp>
        </p:grpSp>
        <p:sp>
          <p:nvSpPr>
            <p:cNvPr id="137" name="Freeform 136">
              <a:extLst>
                <a:ext uri="{FF2B5EF4-FFF2-40B4-BE49-F238E27FC236}">
                  <a16:creationId xmlns:a16="http://schemas.microsoft.com/office/drawing/2014/main" id="{EAF7157F-5595-A434-2A49-C9E6F0DF3780}"/>
                </a:ext>
              </a:extLst>
            </p:cNvPr>
            <p:cNvSpPr/>
            <p:nvPr/>
          </p:nvSpPr>
          <p:spPr>
            <a:xfrm>
              <a:off x="4799150" y="3393036"/>
              <a:ext cx="383857" cy="40004"/>
            </a:xfrm>
            <a:custGeom>
              <a:avLst/>
              <a:gdLst>
                <a:gd name="connsiteX0" fmla="*/ 6668 w 383857"/>
                <a:gd name="connsiteY0" fmla="*/ 0 h 40004"/>
                <a:gd name="connsiteX1" fmla="*/ 377190 w 383857"/>
                <a:gd name="connsiteY1" fmla="*/ 0 h 40004"/>
                <a:gd name="connsiteX2" fmla="*/ 383857 w 383857"/>
                <a:gd name="connsiteY2" fmla="*/ 3810 h 40004"/>
                <a:gd name="connsiteX3" fmla="*/ 383857 w 383857"/>
                <a:gd name="connsiteY3" fmla="*/ 36195 h 40004"/>
                <a:gd name="connsiteX4" fmla="*/ 377190 w 383857"/>
                <a:gd name="connsiteY4" fmla="*/ 40005 h 40004"/>
                <a:gd name="connsiteX5" fmla="*/ 6668 w 383857"/>
                <a:gd name="connsiteY5" fmla="*/ 40005 h 40004"/>
                <a:gd name="connsiteX6" fmla="*/ 0 w 383857"/>
                <a:gd name="connsiteY6" fmla="*/ 36195 h 40004"/>
                <a:gd name="connsiteX7" fmla="*/ 0 w 383857"/>
                <a:gd name="connsiteY7" fmla="*/ 3810 h 40004"/>
                <a:gd name="connsiteX8" fmla="*/ 6668 w 383857"/>
                <a:gd name="connsiteY8" fmla="*/ 0 h 4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857" h="40004">
                  <a:moveTo>
                    <a:pt x="6668" y="0"/>
                  </a:moveTo>
                  <a:lnTo>
                    <a:pt x="377190" y="0"/>
                  </a:lnTo>
                  <a:cubicBezTo>
                    <a:pt x="381000" y="0"/>
                    <a:pt x="383857" y="1905"/>
                    <a:pt x="383857" y="3810"/>
                  </a:cubicBezTo>
                  <a:lnTo>
                    <a:pt x="383857" y="36195"/>
                  </a:lnTo>
                  <a:cubicBezTo>
                    <a:pt x="383857" y="38100"/>
                    <a:pt x="381000" y="40005"/>
                    <a:pt x="377190" y="40005"/>
                  </a:cubicBezTo>
                  <a:lnTo>
                    <a:pt x="6668" y="40005"/>
                  </a:lnTo>
                  <a:cubicBezTo>
                    <a:pt x="2857" y="40005"/>
                    <a:pt x="0" y="38100"/>
                    <a:pt x="0" y="36195"/>
                  </a:cubicBezTo>
                  <a:lnTo>
                    <a:pt x="0" y="3810"/>
                  </a:lnTo>
                  <a:cubicBezTo>
                    <a:pt x="0" y="1905"/>
                    <a:pt x="2857" y="0"/>
                    <a:pt x="6668" y="0"/>
                  </a:cubicBezTo>
                  <a:close/>
                </a:path>
              </a:pathLst>
            </a:custGeom>
            <a:gradFill>
              <a:gsLst>
                <a:gs pos="0">
                  <a:srgbClr val="FFFFFF">
                    <a:alpha val="89804"/>
                  </a:srgbClr>
                </a:gs>
                <a:gs pos="50000">
                  <a:srgbClr val="FFFFFF">
                    <a:alpha val="69804"/>
                  </a:srgbClr>
                </a:gs>
                <a:gs pos="100000">
                  <a:srgbClr val="FFFFFF">
                    <a:alpha val="49804"/>
                  </a:srgbClr>
                </a:gs>
              </a:gsLst>
              <a:lin ang="0" scaled="1"/>
            </a:gradFill>
            <a:ln w="0"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1BFCCCDE-3625-629B-269B-53EF65B86274}"/>
                </a:ext>
              </a:extLst>
            </p:cNvPr>
            <p:cNvSpPr/>
            <p:nvPr/>
          </p:nvSpPr>
          <p:spPr>
            <a:xfrm>
              <a:off x="4799150" y="3465425"/>
              <a:ext cx="383857" cy="40005"/>
            </a:xfrm>
            <a:custGeom>
              <a:avLst/>
              <a:gdLst>
                <a:gd name="connsiteX0" fmla="*/ 6668 w 383857"/>
                <a:gd name="connsiteY0" fmla="*/ 0 h 40005"/>
                <a:gd name="connsiteX1" fmla="*/ 377190 w 383857"/>
                <a:gd name="connsiteY1" fmla="*/ 0 h 40005"/>
                <a:gd name="connsiteX2" fmla="*/ 383857 w 383857"/>
                <a:gd name="connsiteY2" fmla="*/ 3810 h 40005"/>
                <a:gd name="connsiteX3" fmla="*/ 383857 w 383857"/>
                <a:gd name="connsiteY3" fmla="*/ 36195 h 40005"/>
                <a:gd name="connsiteX4" fmla="*/ 377190 w 383857"/>
                <a:gd name="connsiteY4" fmla="*/ 40005 h 40005"/>
                <a:gd name="connsiteX5" fmla="*/ 6668 w 383857"/>
                <a:gd name="connsiteY5" fmla="*/ 40005 h 40005"/>
                <a:gd name="connsiteX6" fmla="*/ 0 w 383857"/>
                <a:gd name="connsiteY6" fmla="*/ 36195 h 40005"/>
                <a:gd name="connsiteX7" fmla="*/ 0 w 383857"/>
                <a:gd name="connsiteY7" fmla="*/ 3810 h 40005"/>
                <a:gd name="connsiteX8" fmla="*/ 6668 w 383857"/>
                <a:gd name="connsiteY8" fmla="*/ 0 h 4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857" h="40005">
                  <a:moveTo>
                    <a:pt x="6668" y="0"/>
                  </a:moveTo>
                  <a:lnTo>
                    <a:pt x="377190" y="0"/>
                  </a:lnTo>
                  <a:cubicBezTo>
                    <a:pt x="381000" y="0"/>
                    <a:pt x="383857" y="1905"/>
                    <a:pt x="383857" y="3810"/>
                  </a:cubicBezTo>
                  <a:lnTo>
                    <a:pt x="383857" y="36195"/>
                  </a:lnTo>
                  <a:cubicBezTo>
                    <a:pt x="383857" y="38100"/>
                    <a:pt x="381000" y="40005"/>
                    <a:pt x="377190" y="40005"/>
                  </a:cubicBezTo>
                  <a:lnTo>
                    <a:pt x="6668" y="40005"/>
                  </a:lnTo>
                  <a:cubicBezTo>
                    <a:pt x="2857" y="40005"/>
                    <a:pt x="0" y="38100"/>
                    <a:pt x="0" y="36195"/>
                  </a:cubicBezTo>
                  <a:lnTo>
                    <a:pt x="0" y="3810"/>
                  </a:lnTo>
                  <a:cubicBezTo>
                    <a:pt x="0" y="1905"/>
                    <a:pt x="2857" y="0"/>
                    <a:pt x="6668" y="0"/>
                  </a:cubicBezTo>
                  <a:close/>
                </a:path>
              </a:pathLst>
            </a:custGeom>
            <a:gradFill>
              <a:gsLst>
                <a:gs pos="0">
                  <a:srgbClr val="FFFFFF">
                    <a:alpha val="89804"/>
                  </a:srgbClr>
                </a:gs>
                <a:gs pos="50000">
                  <a:srgbClr val="FFFFFF">
                    <a:alpha val="69804"/>
                  </a:srgbClr>
                </a:gs>
                <a:gs pos="100000">
                  <a:srgbClr val="FFFFFF">
                    <a:alpha val="49804"/>
                  </a:srgbClr>
                </a:gs>
              </a:gsLst>
              <a:lin ang="0" scaled="1"/>
            </a:gradFill>
            <a:ln w="0"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459C4E08-B636-FF40-07AB-BDA72D4C6FF0}"/>
                </a:ext>
              </a:extLst>
            </p:cNvPr>
            <p:cNvSpPr/>
            <p:nvPr/>
          </p:nvSpPr>
          <p:spPr>
            <a:xfrm>
              <a:off x="4799150" y="3536863"/>
              <a:ext cx="193357" cy="40005"/>
            </a:xfrm>
            <a:custGeom>
              <a:avLst/>
              <a:gdLst>
                <a:gd name="connsiteX0" fmla="*/ 6668 w 193357"/>
                <a:gd name="connsiteY0" fmla="*/ 0 h 40005"/>
                <a:gd name="connsiteX1" fmla="*/ 186690 w 193357"/>
                <a:gd name="connsiteY1" fmla="*/ 0 h 40005"/>
                <a:gd name="connsiteX2" fmla="*/ 193357 w 193357"/>
                <a:gd name="connsiteY2" fmla="*/ 3810 h 40005"/>
                <a:gd name="connsiteX3" fmla="*/ 193357 w 193357"/>
                <a:gd name="connsiteY3" fmla="*/ 36195 h 40005"/>
                <a:gd name="connsiteX4" fmla="*/ 186690 w 193357"/>
                <a:gd name="connsiteY4" fmla="*/ 40005 h 40005"/>
                <a:gd name="connsiteX5" fmla="*/ 6668 w 193357"/>
                <a:gd name="connsiteY5" fmla="*/ 40005 h 40005"/>
                <a:gd name="connsiteX6" fmla="*/ 0 w 193357"/>
                <a:gd name="connsiteY6" fmla="*/ 36195 h 40005"/>
                <a:gd name="connsiteX7" fmla="*/ 0 w 193357"/>
                <a:gd name="connsiteY7" fmla="*/ 3810 h 40005"/>
                <a:gd name="connsiteX8" fmla="*/ 6668 w 193357"/>
                <a:gd name="connsiteY8" fmla="*/ 0 h 4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57" h="40005">
                  <a:moveTo>
                    <a:pt x="6668" y="0"/>
                  </a:moveTo>
                  <a:lnTo>
                    <a:pt x="186690" y="0"/>
                  </a:lnTo>
                  <a:cubicBezTo>
                    <a:pt x="190500" y="0"/>
                    <a:pt x="193357" y="1905"/>
                    <a:pt x="193357" y="3810"/>
                  </a:cubicBezTo>
                  <a:lnTo>
                    <a:pt x="193357" y="36195"/>
                  </a:lnTo>
                  <a:cubicBezTo>
                    <a:pt x="193357" y="38100"/>
                    <a:pt x="190500" y="40005"/>
                    <a:pt x="186690" y="40005"/>
                  </a:cubicBezTo>
                  <a:lnTo>
                    <a:pt x="6668" y="40005"/>
                  </a:lnTo>
                  <a:cubicBezTo>
                    <a:pt x="2857" y="40005"/>
                    <a:pt x="0" y="38100"/>
                    <a:pt x="0" y="36195"/>
                  </a:cubicBezTo>
                  <a:lnTo>
                    <a:pt x="0" y="3810"/>
                  </a:lnTo>
                  <a:cubicBezTo>
                    <a:pt x="0" y="1905"/>
                    <a:pt x="2857" y="0"/>
                    <a:pt x="6668" y="0"/>
                  </a:cubicBezTo>
                  <a:close/>
                </a:path>
              </a:pathLst>
            </a:custGeom>
            <a:gradFill>
              <a:gsLst>
                <a:gs pos="0">
                  <a:srgbClr val="FFFFFF">
                    <a:alpha val="89804"/>
                  </a:srgbClr>
                </a:gs>
                <a:gs pos="50000">
                  <a:srgbClr val="FFFFFF">
                    <a:alpha val="69804"/>
                  </a:srgbClr>
                </a:gs>
                <a:gs pos="100000">
                  <a:srgbClr val="FFFFFF">
                    <a:alpha val="49804"/>
                  </a:srgbClr>
                </a:gs>
              </a:gsLst>
              <a:lin ang="0" scaled="1"/>
            </a:gradFill>
            <a:ln w="0" cap="flat">
              <a:noFill/>
              <a:prstDash val="solid"/>
              <a:miter/>
            </a:ln>
          </p:spPr>
          <p:txBody>
            <a:bodyPr rtlCol="0" anchor="ctr"/>
            <a:lstStyle/>
            <a:p>
              <a:endParaRPr lang="en-US"/>
            </a:p>
          </p:txBody>
        </p:sp>
      </p:grpSp>
      <p:grpSp>
        <p:nvGrpSpPr>
          <p:cNvPr id="152" name="Group 151">
            <a:extLst>
              <a:ext uri="{FF2B5EF4-FFF2-40B4-BE49-F238E27FC236}">
                <a16:creationId xmlns:a16="http://schemas.microsoft.com/office/drawing/2014/main" id="{3DA1823E-A4F0-3CA3-91AE-882E11B6F351}"/>
              </a:ext>
            </a:extLst>
          </p:cNvPr>
          <p:cNvGrpSpPr/>
          <p:nvPr/>
        </p:nvGrpSpPr>
        <p:grpSpPr>
          <a:xfrm>
            <a:off x="582851" y="2747016"/>
            <a:ext cx="916119" cy="1155188"/>
            <a:chOff x="632762" y="2848072"/>
            <a:chExt cx="626963" cy="790574"/>
          </a:xfrm>
        </p:grpSpPr>
        <p:grpSp>
          <p:nvGrpSpPr>
            <p:cNvPr id="142" name="Graphic 79">
              <a:extLst>
                <a:ext uri="{FF2B5EF4-FFF2-40B4-BE49-F238E27FC236}">
                  <a16:creationId xmlns:a16="http://schemas.microsoft.com/office/drawing/2014/main" id="{B5ED15B8-3516-2E36-A2ED-B39DD1BA35A8}"/>
                </a:ext>
              </a:extLst>
            </p:cNvPr>
            <p:cNvGrpSpPr/>
            <p:nvPr/>
          </p:nvGrpSpPr>
          <p:grpSpPr>
            <a:xfrm>
              <a:off x="632762" y="3010731"/>
              <a:ext cx="626963" cy="627915"/>
              <a:chOff x="632762" y="3010731"/>
              <a:chExt cx="626963" cy="627915"/>
            </a:xfrm>
          </p:grpSpPr>
          <p:sp>
            <p:nvSpPr>
              <p:cNvPr id="143" name="Freeform 142">
                <a:extLst>
                  <a:ext uri="{FF2B5EF4-FFF2-40B4-BE49-F238E27FC236}">
                    <a16:creationId xmlns:a16="http://schemas.microsoft.com/office/drawing/2014/main" id="{94DEB388-C070-F037-85EC-1AE65A30527A}"/>
                  </a:ext>
                </a:extLst>
              </p:cNvPr>
              <p:cNvSpPr/>
              <p:nvPr/>
            </p:nvSpPr>
            <p:spPr>
              <a:xfrm>
                <a:off x="1077798" y="3453861"/>
                <a:ext cx="170735" cy="170735"/>
              </a:xfrm>
              <a:custGeom>
                <a:avLst/>
                <a:gdLst>
                  <a:gd name="connsiteX0" fmla="*/ 125730 w 170735"/>
                  <a:gd name="connsiteY0" fmla="*/ 162878 h 170735"/>
                  <a:gd name="connsiteX1" fmla="*/ 0 w 170735"/>
                  <a:gd name="connsiteY1" fmla="*/ 37148 h 170735"/>
                  <a:gd name="connsiteX2" fmla="*/ 37147 w 170735"/>
                  <a:gd name="connsiteY2" fmla="*/ 0 h 170735"/>
                  <a:gd name="connsiteX3" fmla="*/ 162878 w 170735"/>
                  <a:gd name="connsiteY3" fmla="*/ 125730 h 170735"/>
                  <a:gd name="connsiteX4" fmla="*/ 162878 w 170735"/>
                  <a:gd name="connsiteY4" fmla="*/ 162878 h 170735"/>
                  <a:gd name="connsiteX5" fmla="*/ 162878 w 170735"/>
                  <a:gd name="connsiteY5" fmla="*/ 162878 h 170735"/>
                  <a:gd name="connsiteX6" fmla="*/ 125730 w 170735"/>
                  <a:gd name="connsiteY6" fmla="*/ 162878 h 17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35" h="170735">
                    <a:moveTo>
                      <a:pt x="125730" y="162878"/>
                    </a:moveTo>
                    <a:lnTo>
                      <a:pt x="0" y="37148"/>
                    </a:lnTo>
                    <a:lnTo>
                      <a:pt x="37147" y="0"/>
                    </a:lnTo>
                    <a:lnTo>
                      <a:pt x="162878" y="125730"/>
                    </a:lnTo>
                    <a:cubicBezTo>
                      <a:pt x="173355" y="136208"/>
                      <a:pt x="173355" y="152400"/>
                      <a:pt x="162878" y="162878"/>
                    </a:cubicBezTo>
                    <a:lnTo>
                      <a:pt x="162878" y="162878"/>
                    </a:lnTo>
                    <a:cubicBezTo>
                      <a:pt x="152400" y="173355"/>
                      <a:pt x="136207" y="173355"/>
                      <a:pt x="125730" y="162878"/>
                    </a:cubicBezTo>
                    <a:close/>
                  </a:path>
                </a:pathLst>
              </a:custGeom>
              <a:solidFill>
                <a:srgbClr val="FFFFFF">
                  <a:alpha val="20000"/>
                </a:srgbClr>
              </a:solidFill>
              <a:ln w="0"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64F731AE-F97C-B2EB-003B-C8E9047216C6}"/>
                  </a:ext>
                </a:extLst>
              </p:cNvPr>
              <p:cNvSpPr/>
              <p:nvPr/>
            </p:nvSpPr>
            <p:spPr>
              <a:xfrm>
                <a:off x="661555" y="3116676"/>
                <a:ext cx="431272" cy="352215"/>
              </a:xfrm>
              <a:custGeom>
                <a:avLst/>
                <a:gdLst>
                  <a:gd name="connsiteX0" fmla="*/ 388620 w 431272"/>
                  <a:gd name="connsiteY0" fmla="*/ 953 h 352215"/>
                  <a:gd name="connsiteX1" fmla="*/ 401955 w 431272"/>
                  <a:gd name="connsiteY1" fmla="*/ 71438 h 352215"/>
                  <a:gd name="connsiteX2" fmla="*/ 183833 w 431272"/>
                  <a:gd name="connsiteY2" fmla="*/ 296228 h 352215"/>
                  <a:gd name="connsiteX3" fmla="*/ 0 w 431272"/>
                  <a:gd name="connsiteY3" fmla="*/ 202883 h 352215"/>
                  <a:gd name="connsiteX4" fmla="*/ 281940 w 431272"/>
                  <a:gd name="connsiteY4" fmla="*/ 340043 h 352215"/>
                  <a:gd name="connsiteX5" fmla="*/ 419100 w 431272"/>
                  <a:gd name="connsiteY5" fmla="*/ 58103 h 352215"/>
                  <a:gd name="connsiteX6" fmla="*/ 388620 w 431272"/>
                  <a:gd name="connsiteY6" fmla="*/ 0 h 35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272" h="352215">
                    <a:moveTo>
                      <a:pt x="388620" y="953"/>
                    </a:moveTo>
                    <a:cubicBezTo>
                      <a:pt x="397193" y="23813"/>
                      <a:pt x="401003" y="47625"/>
                      <a:pt x="401955" y="71438"/>
                    </a:cubicBezTo>
                    <a:cubicBezTo>
                      <a:pt x="403860" y="194310"/>
                      <a:pt x="305753" y="294322"/>
                      <a:pt x="183833" y="296228"/>
                    </a:cubicBezTo>
                    <a:cubicBezTo>
                      <a:pt x="110490" y="297180"/>
                      <a:pt x="41910" y="262890"/>
                      <a:pt x="0" y="202883"/>
                    </a:cubicBezTo>
                    <a:cubicBezTo>
                      <a:pt x="40005" y="318135"/>
                      <a:pt x="165735" y="380047"/>
                      <a:pt x="281940" y="340043"/>
                    </a:cubicBezTo>
                    <a:cubicBezTo>
                      <a:pt x="397193" y="300038"/>
                      <a:pt x="459105" y="174308"/>
                      <a:pt x="419100" y="58103"/>
                    </a:cubicBezTo>
                    <a:cubicBezTo>
                      <a:pt x="412433" y="37147"/>
                      <a:pt x="401955" y="18097"/>
                      <a:pt x="388620" y="0"/>
                    </a:cubicBezTo>
                    <a:close/>
                  </a:path>
                </a:pathLst>
              </a:custGeom>
              <a:solidFill>
                <a:srgbClr val="FFFFFF">
                  <a:alpha val="20000"/>
                </a:srgbClr>
              </a:solidFill>
              <a:ln w="0"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C11FF14E-F5AA-DF88-8F56-9324645763BF}"/>
                  </a:ext>
                </a:extLst>
              </p:cNvPr>
              <p:cNvSpPr/>
              <p:nvPr/>
            </p:nvSpPr>
            <p:spPr>
              <a:xfrm>
                <a:off x="632762" y="3010731"/>
                <a:ext cx="626963" cy="627915"/>
              </a:xfrm>
              <a:custGeom>
                <a:avLst/>
                <a:gdLst>
                  <a:gd name="connsiteX0" fmla="*/ 616486 w 626963"/>
                  <a:gd name="connsiteY0" fmla="*/ 560288 h 627915"/>
                  <a:gd name="connsiteX1" fmla="*/ 490755 w 626963"/>
                  <a:gd name="connsiteY1" fmla="*/ 434558 h 627915"/>
                  <a:gd name="connsiteX2" fmla="*/ 481230 w 626963"/>
                  <a:gd name="connsiteY2" fmla="*/ 430748 h 627915"/>
                  <a:gd name="connsiteX3" fmla="*/ 471705 w 626963"/>
                  <a:gd name="connsiteY3" fmla="*/ 434558 h 627915"/>
                  <a:gd name="connsiteX4" fmla="*/ 462180 w 626963"/>
                  <a:gd name="connsiteY4" fmla="*/ 444083 h 627915"/>
                  <a:gd name="connsiteX5" fmla="*/ 410746 w 626963"/>
                  <a:gd name="connsiteY5" fmla="*/ 392648 h 627915"/>
                  <a:gd name="connsiteX6" fmla="*/ 392648 w 626963"/>
                  <a:gd name="connsiteY6" fmla="*/ 60226 h 627915"/>
                  <a:gd name="connsiteX7" fmla="*/ 60226 w 626963"/>
                  <a:gd name="connsiteY7" fmla="*/ 78323 h 627915"/>
                  <a:gd name="connsiteX8" fmla="*/ 78323 w 626963"/>
                  <a:gd name="connsiteY8" fmla="*/ 410746 h 627915"/>
                  <a:gd name="connsiteX9" fmla="*/ 392648 w 626963"/>
                  <a:gd name="connsiteY9" fmla="*/ 410746 h 627915"/>
                  <a:gd name="connsiteX10" fmla="*/ 444083 w 626963"/>
                  <a:gd name="connsiteY10" fmla="*/ 462180 h 627915"/>
                  <a:gd name="connsiteX11" fmla="*/ 434558 w 626963"/>
                  <a:gd name="connsiteY11" fmla="*/ 471705 h 627915"/>
                  <a:gd name="connsiteX12" fmla="*/ 430748 w 626963"/>
                  <a:gd name="connsiteY12" fmla="*/ 481230 h 627915"/>
                  <a:gd name="connsiteX13" fmla="*/ 434558 w 626963"/>
                  <a:gd name="connsiteY13" fmla="*/ 490755 h 627915"/>
                  <a:gd name="connsiteX14" fmla="*/ 560288 w 626963"/>
                  <a:gd name="connsiteY14" fmla="*/ 616486 h 627915"/>
                  <a:gd name="connsiteX15" fmla="*/ 615533 w 626963"/>
                  <a:gd name="connsiteY15" fmla="*/ 616486 h 627915"/>
                  <a:gd name="connsiteX16" fmla="*/ 615533 w 626963"/>
                  <a:gd name="connsiteY16" fmla="*/ 561241 h 627915"/>
                  <a:gd name="connsiteX17" fmla="*/ 615533 w 626963"/>
                  <a:gd name="connsiteY17" fmla="*/ 561241 h 627915"/>
                  <a:gd name="connsiteX18" fmla="*/ 27841 w 626963"/>
                  <a:gd name="connsiteY18" fmla="*/ 235486 h 627915"/>
                  <a:gd name="connsiteX19" fmla="*/ 236438 w 626963"/>
                  <a:gd name="connsiteY19" fmla="*/ 26888 h 627915"/>
                  <a:gd name="connsiteX20" fmla="*/ 445036 w 626963"/>
                  <a:gd name="connsiteY20" fmla="*/ 235486 h 627915"/>
                  <a:gd name="connsiteX21" fmla="*/ 236438 w 626963"/>
                  <a:gd name="connsiteY21" fmla="*/ 444083 h 627915"/>
                  <a:gd name="connsiteX22" fmla="*/ 27841 w 626963"/>
                  <a:gd name="connsiteY22" fmla="*/ 235486 h 627915"/>
                  <a:gd name="connsiteX23" fmla="*/ 598388 w 626963"/>
                  <a:gd name="connsiteY23" fmla="*/ 596483 h 627915"/>
                  <a:gd name="connsiteX24" fmla="*/ 580291 w 626963"/>
                  <a:gd name="connsiteY24" fmla="*/ 596483 h 627915"/>
                  <a:gd name="connsiteX25" fmla="*/ 580291 w 626963"/>
                  <a:gd name="connsiteY25" fmla="*/ 596483 h 627915"/>
                  <a:gd name="connsiteX26" fmla="*/ 464086 w 626963"/>
                  <a:gd name="connsiteY26" fmla="*/ 479326 h 627915"/>
                  <a:gd name="connsiteX27" fmla="*/ 482183 w 626963"/>
                  <a:gd name="connsiteY27" fmla="*/ 461228 h 627915"/>
                  <a:gd name="connsiteX28" fmla="*/ 599341 w 626963"/>
                  <a:gd name="connsiteY28" fmla="*/ 577433 h 627915"/>
                  <a:gd name="connsiteX29" fmla="*/ 599341 w 626963"/>
                  <a:gd name="connsiteY29" fmla="*/ 595530 h 627915"/>
                  <a:gd name="connsiteX30" fmla="*/ 599341 w 626963"/>
                  <a:gd name="connsiteY30" fmla="*/ 595530 h 627915"/>
                  <a:gd name="connsiteX31" fmla="*/ 599341 w 626963"/>
                  <a:gd name="connsiteY31" fmla="*/ 595530 h 62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26963" h="627915">
                    <a:moveTo>
                      <a:pt x="616486" y="560288"/>
                    </a:moveTo>
                    <a:lnTo>
                      <a:pt x="490755" y="434558"/>
                    </a:lnTo>
                    <a:cubicBezTo>
                      <a:pt x="487898" y="432653"/>
                      <a:pt x="485041" y="430748"/>
                      <a:pt x="481230" y="430748"/>
                    </a:cubicBezTo>
                    <a:cubicBezTo>
                      <a:pt x="477421" y="430748"/>
                      <a:pt x="474563" y="431701"/>
                      <a:pt x="471705" y="434558"/>
                    </a:cubicBezTo>
                    <a:lnTo>
                      <a:pt x="462180" y="444083"/>
                    </a:lnTo>
                    <a:lnTo>
                      <a:pt x="410746" y="392648"/>
                    </a:lnTo>
                    <a:cubicBezTo>
                      <a:pt x="497423" y="295493"/>
                      <a:pt x="489803" y="146903"/>
                      <a:pt x="392648" y="60226"/>
                    </a:cubicBezTo>
                    <a:cubicBezTo>
                      <a:pt x="295493" y="-26452"/>
                      <a:pt x="146903" y="-18832"/>
                      <a:pt x="60226" y="78323"/>
                    </a:cubicBezTo>
                    <a:cubicBezTo>
                      <a:pt x="-26452" y="175478"/>
                      <a:pt x="-18832" y="324068"/>
                      <a:pt x="78323" y="410746"/>
                    </a:cubicBezTo>
                    <a:cubicBezTo>
                      <a:pt x="167858" y="490755"/>
                      <a:pt x="303113" y="490755"/>
                      <a:pt x="392648" y="410746"/>
                    </a:cubicBezTo>
                    <a:lnTo>
                      <a:pt x="444083" y="462180"/>
                    </a:lnTo>
                    <a:lnTo>
                      <a:pt x="434558" y="471705"/>
                    </a:lnTo>
                    <a:cubicBezTo>
                      <a:pt x="432653" y="474563"/>
                      <a:pt x="430748" y="477421"/>
                      <a:pt x="430748" y="481230"/>
                    </a:cubicBezTo>
                    <a:cubicBezTo>
                      <a:pt x="430748" y="485041"/>
                      <a:pt x="431701" y="487898"/>
                      <a:pt x="434558" y="490755"/>
                    </a:cubicBezTo>
                    <a:lnTo>
                      <a:pt x="560288" y="616486"/>
                    </a:lnTo>
                    <a:cubicBezTo>
                      <a:pt x="575528" y="631726"/>
                      <a:pt x="600293" y="631726"/>
                      <a:pt x="615533" y="616486"/>
                    </a:cubicBezTo>
                    <a:cubicBezTo>
                      <a:pt x="630773" y="601246"/>
                      <a:pt x="630773" y="576480"/>
                      <a:pt x="615533" y="561241"/>
                    </a:cubicBezTo>
                    <a:lnTo>
                      <a:pt x="615533" y="561241"/>
                    </a:lnTo>
                    <a:close/>
                    <a:moveTo>
                      <a:pt x="27841" y="235486"/>
                    </a:moveTo>
                    <a:cubicBezTo>
                      <a:pt x="27841" y="120233"/>
                      <a:pt x="121186" y="26888"/>
                      <a:pt x="236438" y="26888"/>
                    </a:cubicBezTo>
                    <a:cubicBezTo>
                      <a:pt x="351691" y="26888"/>
                      <a:pt x="445036" y="120233"/>
                      <a:pt x="445036" y="235486"/>
                    </a:cubicBezTo>
                    <a:cubicBezTo>
                      <a:pt x="445036" y="350738"/>
                      <a:pt x="351691" y="444083"/>
                      <a:pt x="236438" y="444083"/>
                    </a:cubicBezTo>
                    <a:cubicBezTo>
                      <a:pt x="121186" y="444083"/>
                      <a:pt x="27841" y="350738"/>
                      <a:pt x="27841" y="235486"/>
                    </a:cubicBezTo>
                    <a:close/>
                    <a:moveTo>
                      <a:pt x="598388" y="596483"/>
                    </a:moveTo>
                    <a:cubicBezTo>
                      <a:pt x="593626" y="601246"/>
                      <a:pt x="585053" y="601246"/>
                      <a:pt x="580291" y="596483"/>
                    </a:cubicBezTo>
                    <a:lnTo>
                      <a:pt x="580291" y="596483"/>
                    </a:lnTo>
                    <a:lnTo>
                      <a:pt x="464086" y="479326"/>
                    </a:lnTo>
                    <a:lnTo>
                      <a:pt x="482183" y="461228"/>
                    </a:lnTo>
                    <a:lnTo>
                      <a:pt x="599341" y="577433"/>
                    </a:lnTo>
                    <a:cubicBezTo>
                      <a:pt x="604103" y="582196"/>
                      <a:pt x="604103" y="590768"/>
                      <a:pt x="599341" y="595530"/>
                    </a:cubicBezTo>
                    <a:lnTo>
                      <a:pt x="599341" y="595530"/>
                    </a:lnTo>
                    <a:cubicBezTo>
                      <a:pt x="599341" y="595530"/>
                      <a:pt x="599341" y="595530"/>
                      <a:pt x="599341" y="595530"/>
                    </a:cubicBezTo>
                    <a:close/>
                  </a:path>
                </a:pathLst>
              </a:custGeom>
              <a:solidFill>
                <a:srgbClr val="FFFFFF"/>
              </a:solidFill>
              <a:ln w="0" cap="flat">
                <a:noFill/>
                <a:prstDash val="solid"/>
                <a:miter/>
              </a:ln>
            </p:spPr>
            <p:txBody>
              <a:bodyPr rtlCol="0" anchor="ctr"/>
              <a:lstStyle/>
              <a:p>
                <a:endParaRPr lang="en-US"/>
              </a:p>
            </p:txBody>
          </p:sp>
        </p:grpSp>
        <p:grpSp>
          <p:nvGrpSpPr>
            <p:cNvPr id="146" name="Graphic 79">
              <a:extLst>
                <a:ext uri="{FF2B5EF4-FFF2-40B4-BE49-F238E27FC236}">
                  <a16:creationId xmlns:a16="http://schemas.microsoft.com/office/drawing/2014/main" id="{B4E91408-224E-1727-4F4A-E37720730DE7}"/>
                </a:ext>
              </a:extLst>
            </p:cNvPr>
            <p:cNvGrpSpPr/>
            <p:nvPr/>
          </p:nvGrpSpPr>
          <p:grpSpPr>
            <a:xfrm>
              <a:off x="808240" y="2848072"/>
              <a:ext cx="120014" cy="475297"/>
              <a:chOff x="808240" y="2848072"/>
              <a:chExt cx="120014" cy="475297"/>
            </a:xfrm>
          </p:grpSpPr>
          <p:grpSp>
            <p:nvGrpSpPr>
              <p:cNvPr id="147" name="Graphic 79">
                <a:extLst>
                  <a:ext uri="{FF2B5EF4-FFF2-40B4-BE49-F238E27FC236}">
                    <a16:creationId xmlns:a16="http://schemas.microsoft.com/office/drawing/2014/main" id="{748B64ED-B95D-EBF7-7890-C12A2E49CCA3}"/>
                  </a:ext>
                </a:extLst>
              </p:cNvPr>
              <p:cNvGrpSpPr/>
              <p:nvPr/>
            </p:nvGrpSpPr>
            <p:grpSpPr>
              <a:xfrm>
                <a:off x="808240" y="2848072"/>
                <a:ext cx="120014" cy="475297"/>
                <a:chOff x="808240" y="2848072"/>
                <a:chExt cx="120014" cy="475297"/>
              </a:xfrm>
            </p:grpSpPr>
            <p:sp>
              <p:nvSpPr>
                <p:cNvPr id="148" name="Freeform 147">
                  <a:extLst>
                    <a:ext uri="{FF2B5EF4-FFF2-40B4-BE49-F238E27FC236}">
                      <a16:creationId xmlns:a16="http://schemas.microsoft.com/office/drawing/2014/main" id="{30B7205C-1ACD-8FEC-8A0B-DEE2FED186B0}"/>
                    </a:ext>
                  </a:extLst>
                </p:cNvPr>
                <p:cNvSpPr/>
                <p:nvPr/>
              </p:nvSpPr>
              <p:spPr>
                <a:xfrm>
                  <a:off x="822528" y="2863311"/>
                  <a:ext cx="89534" cy="297180"/>
                </a:xfrm>
                <a:custGeom>
                  <a:avLst/>
                  <a:gdLst>
                    <a:gd name="connsiteX0" fmla="*/ 29527 w 89534"/>
                    <a:gd name="connsiteY0" fmla="*/ 297180 h 297180"/>
                    <a:gd name="connsiteX1" fmla="*/ 0 w 89534"/>
                    <a:gd name="connsiteY1" fmla="*/ 0 h 297180"/>
                    <a:gd name="connsiteX2" fmla="*/ 89535 w 89534"/>
                    <a:gd name="connsiteY2" fmla="*/ 0 h 297180"/>
                    <a:gd name="connsiteX3" fmla="*/ 60007 w 89534"/>
                    <a:gd name="connsiteY3" fmla="*/ 297180 h 297180"/>
                    <a:gd name="connsiteX4" fmla="*/ 29527 w 89534"/>
                    <a:gd name="connsiteY4" fmla="*/ 297180 h 297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4" h="297180">
                      <a:moveTo>
                        <a:pt x="29527" y="297180"/>
                      </a:moveTo>
                      <a:lnTo>
                        <a:pt x="0" y="0"/>
                      </a:lnTo>
                      <a:lnTo>
                        <a:pt x="89535" y="0"/>
                      </a:lnTo>
                      <a:lnTo>
                        <a:pt x="60007" y="297180"/>
                      </a:lnTo>
                      <a:lnTo>
                        <a:pt x="29527" y="297180"/>
                      </a:lnTo>
                      <a:close/>
                    </a:path>
                  </a:pathLst>
                </a:custGeom>
                <a:solidFill>
                  <a:srgbClr val="FFFFFF">
                    <a:alpha val="20000"/>
                  </a:srgbClr>
                </a:solidFill>
                <a:ln w="0"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C30F3D7F-441C-90C1-04CB-3F1BA7617650}"/>
                    </a:ext>
                  </a:extLst>
                </p:cNvPr>
                <p:cNvSpPr/>
                <p:nvPr/>
              </p:nvSpPr>
              <p:spPr>
                <a:xfrm>
                  <a:off x="808240" y="2848072"/>
                  <a:ext cx="120014" cy="327659"/>
                </a:xfrm>
                <a:custGeom>
                  <a:avLst/>
                  <a:gdLst>
                    <a:gd name="connsiteX0" fmla="*/ 74295 w 120014"/>
                    <a:gd name="connsiteY0" fmla="*/ 327660 h 327659"/>
                    <a:gd name="connsiteX1" fmla="*/ 44767 w 120014"/>
                    <a:gd name="connsiteY1" fmla="*/ 327660 h 327659"/>
                    <a:gd name="connsiteX2" fmla="*/ 29527 w 120014"/>
                    <a:gd name="connsiteY2" fmla="*/ 314325 h 327659"/>
                    <a:gd name="connsiteX3" fmla="*/ 0 w 120014"/>
                    <a:gd name="connsiteY3" fmla="*/ 16192 h 327659"/>
                    <a:gd name="connsiteX4" fmla="*/ 3810 w 120014"/>
                    <a:gd name="connsiteY4" fmla="*/ 4763 h 327659"/>
                    <a:gd name="connsiteX5" fmla="*/ 15240 w 120014"/>
                    <a:gd name="connsiteY5" fmla="*/ 0 h 327659"/>
                    <a:gd name="connsiteX6" fmla="*/ 104775 w 120014"/>
                    <a:gd name="connsiteY6" fmla="*/ 0 h 327659"/>
                    <a:gd name="connsiteX7" fmla="*/ 116205 w 120014"/>
                    <a:gd name="connsiteY7" fmla="*/ 4763 h 327659"/>
                    <a:gd name="connsiteX8" fmla="*/ 120015 w 120014"/>
                    <a:gd name="connsiteY8" fmla="*/ 16192 h 327659"/>
                    <a:gd name="connsiteX9" fmla="*/ 90488 w 120014"/>
                    <a:gd name="connsiteY9" fmla="*/ 314325 h 327659"/>
                    <a:gd name="connsiteX10" fmla="*/ 75247 w 120014"/>
                    <a:gd name="connsiteY10" fmla="*/ 327660 h 327659"/>
                    <a:gd name="connsiteX11" fmla="*/ 47625 w 120014"/>
                    <a:gd name="connsiteY11" fmla="*/ 306705 h 327659"/>
                    <a:gd name="connsiteX12" fmla="*/ 70485 w 120014"/>
                    <a:gd name="connsiteY12" fmla="*/ 306705 h 327659"/>
                    <a:gd name="connsiteX13" fmla="*/ 100965 w 120014"/>
                    <a:gd name="connsiteY13" fmla="*/ 21907 h 327659"/>
                    <a:gd name="connsiteX14" fmla="*/ 17145 w 120014"/>
                    <a:gd name="connsiteY14" fmla="*/ 21907 h 327659"/>
                    <a:gd name="connsiteX15" fmla="*/ 47625 w 120014"/>
                    <a:gd name="connsiteY15" fmla="*/ 306705 h 327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014" h="327659">
                      <a:moveTo>
                        <a:pt x="74295" y="327660"/>
                      </a:moveTo>
                      <a:lnTo>
                        <a:pt x="44767" y="327660"/>
                      </a:lnTo>
                      <a:cubicBezTo>
                        <a:pt x="37147" y="327660"/>
                        <a:pt x="30480" y="321945"/>
                        <a:pt x="29527" y="314325"/>
                      </a:cubicBezTo>
                      <a:lnTo>
                        <a:pt x="0" y="16192"/>
                      </a:lnTo>
                      <a:cubicBezTo>
                        <a:pt x="0" y="12382"/>
                        <a:pt x="952" y="7620"/>
                        <a:pt x="3810" y="4763"/>
                      </a:cubicBezTo>
                      <a:cubicBezTo>
                        <a:pt x="6667" y="1905"/>
                        <a:pt x="10477" y="0"/>
                        <a:pt x="15240" y="0"/>
                      </a:cubicBezTo>
                      <a:lnTo>
                        <a:pt x="104775" y="0"/>
                      </a:lnTo>
                      <a:cubicBezTo>
                        <a:pt x="108585" y="0"/>
                        <a:pt x="113347" y="1905"/>
                        <a:pt x="116205" y="4763"/>
                      </a:cubicBezTo>
                      <a:cubicBezTo>
                        <a:pt x="119063" y="7620"/>
                        <a:pt x="120015" y="12382"/>
                        <a:pt x="120015" y="16192"/>
                      </a:cubicBezTo>
                      <a:lnTo>
                        <a:pt x="90488" y="314325"/>
                      </a:lnTo>
                      <a:cubicBezTo>
                        <a:pt x="90488" y="321945"/>
                        <a:pt x="82867" y="327660"/>
                        <a:pt x="75247" y="327660"/>
                      </a:cubicBezTo>
                      <a:close/>
                      <a:moveTo>
                        <a:pt x="47625" y="306705"/>
                      </a:moveTo>
                      <a:lnTo>
                        <a:pt x="70485" y="306705"/>
                      </a:lnTo>
                      <a:lnTo>
                        <a:pt x="100965" y="21907"/>
                      </a:lnTo>
                      <a:lnTo>
                        <a:pt x="17145" y="21907"/>
                      </a:lnTo>
                      <a:lnTo>
                        <a:pt x="47625" y="306705"/>
                      </a:lnTo>
                      <a:close/>
                    </a:path>
                  </a:pathLst>
                </a:custGeom>
                <a:solidFill>
                  <a:srgbClr val="FFFFFF"/>
                </a:solidFill>
                <a:ln w="0"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CF7D1D5B-27EF-D57C-E29C-30EA3F8B7CEC}"/>
                    </a:ext>
                  </a:extLst>
                </p:cNvPr>
                <p:cNvSpPr/>
                <p:nvPr/>
              </p:nvSpPr>
              <p:spPr>
                <a:xfrm>
                  <a:off x="808240" y="3205259"/>
                  <a:ext cx="118109" cy="118109"/>
                </a:xfrm>
                <a:custGeom>
                  <a:avLst/>
                  <a:gdLst>
                    <a:gd name="connsiteX0" fmla="*/ 59055 w 118109"/>
                    <a:gd name="connsiteY0" fmla="*/ 0 h 118109"/>
                    <a:gd name="connsiteX1" fmla="*/ 0 w 118109"/>
                    <a:gd name="connsiteY1" fmla="*/ 59055 h 118109"/>
                    <a:gd name="connsiteX2" fmla="*/ 59055 w 118109"/>
                    <a:gd name="connsiteY2" fmla="*/ 118110 h 118109"/>
                    <a:gd name="connsiteX3" fmla="*/ 118110 w 118109"/>
                    <a:gd name="connsiteY3" fmla="*/ 59055 h 118109"/>
                    <a:gd name="connsiteX4" fmla="*/ 59055 w 118109"/>
                    <a:gd name="connsiteY4" fmla="*/ 0 h 118109"/>
                    <a:gd name="connsiteX5" fmla="*/ 59055 w 118109"/>
                    <a:gd name="connsiteY5" fmla="*/ 103822 h 118109"/>
                    <a:gd name="connsiteX6" fmla="*/ 14288 w 118109"/>
                    <a:gd name="connsiteY6" fmla="*/ 59055 h 118109"/>
                    <a:gd name="connsiteX7" fmla="*/ 59055 w 118109"/>
                    <a:gd name="connsiteY7" fmla="*/ 14288 h 118109"/>
                    <a:gd name="connsiteX8" fmla="*/ 103822 w 118109"/>
                    <a:gd name="connsiteY8" fmla="*/ 59055 h 118109"/>
                    <a:gd name="connsiteX9" fmla="*/ 59055 w 118109"/>
                    <a:gd name="connsiteY9" fmla="*/ 103822 h 11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09" h="118109">
                      <a:moveTo>
                        <a:pt x="59055" y="0"/>
                      </a:moveTo>
                      <a:cubicBezTo>
                        <a:pt x="25717" y="0"/>
                        <a:pt x="0" y="26670"/>
                        <a:pt x="0" y="59055"/>
                      </a:cubicBezTo>
                      <a:cubicBezTo>
                        <a:pt x="0" y="91440"/>
                        <a:pt x="26670" y="118110"/>
                        <a:pt x="59055" y="118110"/>
                      </a:cubicBezTo>
                      <a:cubicBezTo>
                        <a:pt x="91440" y="118110"/>
                        <a:pt x="118110" y="91440"/>
                        <a:pt x="118110" y="59055"/>
                      </a:cubicBezTo>
                      <a:cubicBezTo>
                        <a:pt x="118110" y="26670"/>
                        <a:pt x="91440" y="0"/>
                        <a:pt x="59055" y="0"/>
                      </a:cubicBezTo>
                      <a:close/>
                      <a:moveTo>
                        <a:pt x="59055" y="103822"/>
                      </a:moveTo>
                      <a:cubicBezTo>
                        <a:pt x="34290" y="103822"/>
                        <a:pt x="14288" y="83820"/>
                        <a:pt x="14288" y="59055"/>
                      </a:cubicBezTo>
                      <a:cubicBezTo>
                        <a:pt x="14288" y="34290"/>
                        <a:pt x="34290" y="14288"/>
                        <a:pt x="59055" y="14288"/>
                      </a:cubicBezTo>
                      <a:cubicBezTo>
                        <a:pt x="83820" y="14288"/>
                        <a:pt x="103822" y="34290"/>
                        <a:pt x="103822" y="59055"/>
                      </a:cubicBezTo>
                      <a:cubicBezTo>
                        <a:pt x="103822" y="83820"/>
                        <a:pt x="83820" y="103822"/>
                        <a:pt x="59055" y="103822"/>
                      </a:cubicBezTo>
                      <a:close/>
                    </a:path>
                  </a:pathLst>
                </a:custGeom>
                <a:solidFill>
                  <a:srgbClr val="FFFFFF"/>
                </a:solidFill>
                <a:ln w="0" cap="flat">
                  <a:noFill/>
                  <a:prstDash val="solid"/>
                  <a:miter/>
                </a:ln>
              </p:spPr>
              <p:txBody>
                <a:bodyPr rtlCol="0" anchor="ctr"/>
                <a:lstStyle/>
                <a:p>
                  <a:endParaRPr lang="en-US"/>
                </a:p>
              </p:txBody>
            </p:sp>
          </p:grpSp>
          <p:sp>
            <p:nvSpPr>
              <p:cNvPr id="151" name="Freeform 150">
                <a:extLst>
                  <a:ext uri="{FF2B5EF4-FFF2-40B4-BE49-F238E27FC236}">
                    <a16:creationId xmlns:a16="http://schemas.microsoft.com/office/drawing/2014/main" id="{E6ED1DA6-3D1B-6519-2B11-CF3E710BAC36}"/>
                  </a:ext>
                </a:extLst>
              </p:cNvPr>
              <p:cNvSpPr/>
              <p:nvPr/>
            </p:nvSpPr>
            <p:spPr>
              <a:xfrm>
                <a:off x="822528" y="3220499"/>
                <a:ext cx="89534" cy="89534"/>
              </a:xfrm>
              <a:custGeom>
                <a:avLst/>
                <a:gdLst>
                  <a:gd name="connsiteX0" fmla="*/ 89535 w 89534"/>
                  <a:gd name="connsiteY0" fmla="*/ 44768 h 89534"/>
                  <a:gd name="connsiteX1" fmla="*/ 44767 w 89534"/>
                  <a:gd name="connsiteY1" fmla="*/ 89535 h 89534"/>
                  <a:gd name="connsiteX2" fmla="*/ 0 w 89534"/>
                  <a:gd name="connsiteY2" fmla="*/ 44768 h 89534"/>
                  <a:gd name="connsiteX3" fmla="*/ 44767 w 89534"/>
                  <a:gd name="connsiteY3" fmla="*/ 0 h 89534"/>
                  <a:gd name="connsiteX4" fmla="*/ 89535 w 89534"/>
                  <a:gd name="connsiteY4" fmla="*/ 44768 h 89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4" h="89534">
                    <a:moveTo>
                      <a:pt x="89535" y="44768"/>
                    </a:moveTo>
                    <a:cubicBezTo>
                      <a:pt x="89535" y="69492"/>
                      <a:pt x="69492" y="89535"/>
                      <a:pt x="44767" y="89535"/>
                    </a:cubicBezTo>
                    <a:cubicBezTo>
                      <a:pt x="20043" y="89535"/>
                      <a:pt x="0" y="69492"/>
                      <a:pt x="0" y="44768"/>
                    </a:cubicBezTo>
                    <a:cubicBezTo>
                      <a:pt x="0" y="20043"/>
                      <a:pt x="20043" y="0"/>
                      <a:pt x="44767" y="0"/>
                    </a:cubicBezTo>
                    <a:cubicBezTo>
                      <a:pt x="69492" y="0"/>
                      <a:pt x="89535" y="20043"/>
                      <a:pt x="89535" y="44768"/>
                    </a:cubicBezTo>
                    <a:close/>
                  </a:path>
                </a:pathLst>
              </a:custGeom>
              <a:solidFill>
                <a:srgbClr val="FFFFFF">
                  <a:alpha val="20000"/>
                </a:srgbClr>
              </a:solidFill>
              <a:ln w="0" cap="flat">
                <a:noFill/>
                <a:prstDash val="solid"/>
                <a:miter/>
              </a:ln>
            </p:spPr>
            <p:txBody>
              <a:bodyPr rtlCol="0" anchor="ctr"/>
              <a:lstStyle/>
              <a:p>
                <a:endParaRPr lang="en-US"/>
              </a:p>
            </p:txBody>
          </p:sp>
        </p:grpSp>
      </p:grpSp>
      <p:grpSp>
        <p:nvGrpSpPr>
          <p:cNvPr id="121" name="Group 120">
            <a:extLst>
              <a:ext uri="{FF2B5EF4-FFF2-40B4-BE49-F238E27FC236}">
                <a16:creationId xmlns:a16="http://schemas.microsoft.com/office/drawing/2014/main" id="{AB3BD4D7-C246-3FB9-996F-17A7D4A9086F}"/>
              </a:ext>
            </a:extLst>
          </p:cNvPr>
          <p:cNvGrpSpPr/>
          <p:nvPr/>
        </p:nvGrpSpPr>
        <p:grpSpPr>
          <a:xfrm>
            <a:off x="2585747" y="3679825"/>
            <a:ext cx="871828" cy="819150"/>
            <a:chOff x="2585747" y="3679825"/>
            <a:chExt cx="871828" cy="819150"/>
          </a:xfrm>
        </p:grpSpPr>
        <p:sp>
          <p:nvSpPr>
            <p:cNvPr id="122" name="Freeform 121">
              <a:extLst>
                <a:ext uri="{FF2B5EF4-FFF2-40B4-BE49-F238E27FC236}">
                  <a16:creationId xmlns:a16="http://schemas.microsoft.com/office/drawing/2014/main" id="{A0D2F135-ABCC-70CD-DB91-599FFD1548D1}"/>
                </a:ext>
              </a:extLst>
            </p:cNvPr>
            <p:cNvSpPr/>
            <p:nvPr/>
          </p:nvSpPr>
          <p:spPr>
            <a:xfrm>
              <a:off x="3227096" y="4118345"/>
              <a:ext cx="59909" cy="200563"/>
            </a:xfrm>
            <a:custGeom>
              <a:avLst/>
              <a:gdLst>
                <a:gd name="connsiteX0" fmla="*/ 14288 w 43815"/>
                <a:gd name="connsiteY0" fmla="*/ 146685 h 146684"/>
                <a:gd name="connsiteX1" fmla="*/ 0 w 43815"/>
                <a:gd name="connsiteY1" fmla="*/ 0 h 146684"/>
                <a:gd name="connsiteX2" fmla="*/ 43815 w 43815"/>
                <a:gd name="connsiteY2" fmla="*/ 0 h 146684"/>
                <a:gd name="connsiteX3" fmla="*/ 29528 w 43815"/>
                <a:gd name="connsiteY3" fmla="*/ 146685 h 146684"/>
                <a:gd name="connsiteX4" fmla="*/ 14288 w 43815"/>
                <a:gd name="connsiteY4" fmla="*/ 146685 h 14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 h="146684">
                  <a:moveTo>
                    <a:pt x="14288" y="146685"/>
                  </a:moveTo>
                  <a:lnTo>
                    <a:pt x="0" y="0"/>
                  </a:lnTo>
                  <a:lnTo>
                    <a:pt x="43815" y="0"/>
                  </a:lnTo>
                  <a:lnTo>
                    <a:pt x="29528" y="146685"/>
                  </a:lnTo>
                  <a:lnTo>
                    <a:pt x="14288" y="146685"/>
                  </a:lnTo>
                  <a:close/>
                </a:path>
              </a:pathLst>
            </a:custGeom>
            <a:gradFill>
              <a:gsLst>
                <a:gs pos="0">
                  <a:schemeClr val="bg1">
                    <a:alpha val="0"/>
                  </a:schemeClr>
                </a:gs>
                <a:gs pos="100000">
                  <a:schemeClr val="bg1">
                    <a:alpha val="50111"/>
                  </a:schemeClr>
                </a:gs>
              </a:gsLst>
              <a:path path="circle">
                <a:fillToRect l="50000" t="130000" r="50000" b="-30000"/>
              </a:path>
            </a:gradFill>
            <a:ln w="0"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F5DDC2A7-C7F8-B5DF-86C2-86F5A5DEB700}"/>
                </a:ext>
              </a:extLst>
            </p:cNvPr>
            <p:cNvSpPr/>
            <p:nvPr/>
          </p:nvSpPr>
          <p:spPr>
            <a:xfrm>
              <a:off x="3227096" y="4363774"/>
              <a:ext cx="59909" cy="59909"/>
            </a:xfrm>
            <a:custGeom>
              <a:avLst/>
              <a:gdLst>
                <a:gd name="connsiteX0" fmla="*/ 43815 w 43815"/>
                <a:gd name="connsiteY0" fmla="*/ 21907 h 43815"/>
                <a:gd name="connsiteX1" fmla="*/ 21908 w 43815"/>
                <a:gd name="connsiteY1" fmla="*/ 43815 h 43815"/>
                <a:gd name="connsiteX2" fmla="*/ 0 w 43815"/>
                <a:gd name="connsiteY2" fmla="*/ 21907 h 43815"/>
                <a:gd name="connsiteX3" fmla="*/ 21908 w 43815"/>
                <a:gd name="connsiteY3" fmla="*/ 0 h 43815"/>
                <a:gd name="connsiteX4" fmla="*/ 43815 w 43815"/>
                <a:gd name="connsiteY4" fmla="*/ 21907 h 43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 h="43815">
                  <a:moveTo>
                    <a:pt x="43815" y="21907"/>
                  </a:moveTo>
                  <a:cubicBezTo>
                    <a:pt x="43815" y="34007"/>
                    <a:pt x="34007" y="43815"/>
                    <a:pt x="21908" y="43815"/>
                  </a:cubicBezTo>
                  <a:cubicBezTo>
                    <a:pt x="9808" y="43815"/>
                    <a:pt x="0" y="34006"/>
                    <a:pt x="0" y="21907"/>
                  </a:cubicBezTo>
                  <a:cubicBezTo>
                    <a:pt x="0" y="9808"/>
                    <a:pt x="9809" y="0"/>
                    <a:pt x="21908" y="0"/>
                  </a:cubicBezTo>
                  <a:cubicBezTo>
                    <a:pt x="34007" y="0"/>
                    <a:pt x="43815" y="9808"/>
                    <a:pt x="43815" y="21907"/>
                  </a:cubicBezTo>
                  <a:close/>
                </a:path>
              </a:pathLst>
            </a:custGeom>
            <a:gradFill flip="none" rotWithShape="1">
              <a:gsLst>
                <a:gs pos="0">
                  <a:schemeClr val="bg1">
                    <a:alpha val="0"/>
                  </a:schemeClr>
                </a:gs>
                <a:gs pos="100000">
                  <a:schemeClr val="bg1">
                    <a:alpha val="50111"/>
                  </a:schemeClr>
                </a:gs>
              </a:gsLst>
              <a:lin ang="2700000" scaled="1"/>
              <a:tileRect/>
            </a:gradFill>
            <a:ln w="0"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2A479505-0DA5-3837-A225-5181D3DA151D}"/>
                </a:ext>
              </a:extLst>
            </p:cNvPr>
            <p:cNvSpPr/>
            <p:nvPr/>
          </p:nvSpPr>
          <p:spPr>
            <a:xfrm>
              <a:off x="2585747" y="3679825"/>
              <a:ext cx="744309" cy="819150"/>
            </a:xfrm>
            <a:custGeom>
              <a:avLst/>
              <a:gdLst>
                <a:gd name="connsiteX0" fmla="*/ 468630 w 521017"/>
                <a:gd name="connsiteY0" fmla="*/ 260033 h 573405"/>
                <a:gd name="connsiteX1" fmla="*/ 521017 w 521017"/>
                <a:gd name="connsiteY1" fmla="*/ 269558 h 573405"/>
                <a:gd name="connsiteX2" fmla="*/ 521017 w 521017"/>
                <a:gd name="connsiteY2" fmla="*/ 24765 h 573405"/>
                <a:gd name="connsiteX3" fmla="*/ 496252 w 521017"/>
                <a:gd name="connsiteY3" fmla="*/ 0 h 573405"/>
                <a:gd name="connsiteX4" fmla="*/ 24765 w 521017"/>
                <a:gd name="connsiteY4" fmla="*/ 0 h 573405"/>
                <a:gd name="connsiteX5" fmla="*/ 0 w 521017"/>
                <a:gd name="connsiteY5" fmla="*/ 24765 h 573405"/>
                <a:gd name="connsiteX6" fmla="*/ 0 w 521017"/>
                <a:gd name="connsiteY6" fmla="*/ 548640 h 573405"/>
                <a:gd name="connsiteX7" fmla="*/ 24765 w 521017"/>
                <a:gd name="connsiteY7" fmla="*/ 573405 h 573405"/>
                <a:gd name="connsiteX8" fmla="*/ 469582 w 521017"/>
                <a:gd name="connsiteY8" fmla="*/ 573405 h 573405"/>
                <a:gd name="connsiteX9" fmla="*/ 469582 w 521017"/>
                <a:gd name="connsiteY9" fmla="*/ 573405 h 573405"/>
                <a:gd name="connsiteX10" fmla="*/ 469582 w 521017"/>
                <a:gd name="connsiteY10" fmla="*/ 573405 h 573405"/>
                <a:gd name="connsiteX11" fmla="*/ 313372 w 521017"/>
                <a:gd name="connsiteY11" fmla="*/ 419100 h 573405"/>
                <a:gd name="connsiteX12" fmla="*/ 318135 w 521017"/>
                <a:gd name="connsiteY12" fmla="*/ 380048 h 573405"/>
                <a:gd name="connsiteX13" fmla="*/ 91440 w 521017"/>
                <a:gd name="connsiteY13" fmla="*/ 380048 h 573405"/>
                <a:gd name="connsiteX14" fmla="*/ 84772 w 521017"/>
                <a:gd name="connsiteY14" fmla="*/ 373380 h 573405"/>
                <a:gd name="connsiteX15" fmla="*/ 84772 w 521017"/>
                <a:gd name="connsiteY15" fmla="*/ 320993 h 573405"/>
                <a:gd name="connsiteX16" fmla="*/ 91440 w 521017"/>
                <a:gd name="connsiteY16" fmla="*/ 314325 h 573405"/>
                <a:gd name="connsiteX17" fmla="*/ 351472 w 521017"/>
                <a:gd name="connsiteY17" fmla="*/ 314325 h 573405"/>
                <a:gd name="connsiteX18" fmla="*/ 467677 w 521017"/>
                <a:gd name="connsiteY18" fmla="*/ 260033 h 573405"/>
                <a:gd name="connsiteX19" fmla="*/ 470535 w 521017"/>
                <a:gd name="connsiteY19" fmla="*/ 260033 h 573405"/>
                <a:gd name="connsiteX20" fmla="*/ 90488 w 521017"/>
                <a:gd name="connsiteY20" fmla="*/ 429578 h 573405"/>
                <a:gd name="connsiteX21" fmla="*/ 246697 w 521017"/>
                <a:gd name="connsiteY21" fmla="*/ 429578 h 573405"/>
                <a:gd name="connsiteX22" fmla="*/ 260032 w 521017"/>
                <a:gd name="connsiteY22" fmla="*/ 442913 h 573405"/>
                <a:gd name="connsiteX23" fmla="*/ 260032 w 521017"/>
                <a:gd name="connsiteY23" fmla="*/ 481965 h 573405"/>
                <a:gd name="connsiteX24" fmla="*/ 246697 w 521017"/>
                <a:gd name="connsiteY24" fmla="*/ 495300 h 573405"/>
                <a:gd name="connsiteX25" fmla="*/ 90488 w 521017"/>
                <a:gd name="connsiteY25" fmla="*/ 495300 h 573405"/>
                <a:gd name="connsiteX26" fmla="*/ 77152 w 521017"/>
                <a:gd name="connsiteY26" fmla="*/ 481965 h 573405"/>
                <a:gd name="connsiteX27" fmla="*/ 77152 w 521017"/>
                <a:gd name="connsiteY27" fmla="*/ 442913 h 573405"/>
                <a:gd name="connsiteX28" fmla="*/ 90488 w 521017"/>
                <a:gd name="connsiteY28" fmla="*/ 429578 h 573405"/>
                <a:gd name="connsiteX29" fmla="*/ 436245 w 521017"/>
                <a:gd name="connsiteY29" fmla="*/ 258128 h 573405"/>
                <a:gd name="connsiteX30" fmla="*/ 429577 w 521017"/>
                <a:gd name="connsiteY30" fmla="*/ 264795 h 573405"/>
                <a:gd name="connsiteX31" fmla="*/ 90488 w 521017"/>
                <a:gd name="connsiteY31" fmla="*/ 264795 h 573405"/>
                <a:gd name="connsiteX32" fmla="*/ 83820 w 521017"/>
                <a:gd name="connsiteY32" fmla="*/ 258128 h 573405"/>
                <a:gd name="connsiteX33" fmla="*/ 83820 w 521017"/>
                <a:gd name="connsiteY33" fmla="*/ 205740 h 573405"/>
                <a:gd name="connsiteX34" fmla="*/ 90488 w 521017"/>
                <a:gd name="connsiteY34" fmla="*/ 199073 h 573405"/>
                <a:gd name="connsiteX35" fmla="*/ 429577 w 521017"/>
                <a:gd name="connsiteY35" fmla="*/ 199073 h 573405"/>
                <a:gd name="connsiteX36" fmla="*/ 436245 w 521017"/>
                <a:gd name="connsiteY36" fmla="*/ 205740 h 573405"/>
                <a:gd name="connsiteX37" fmla="*/ 436245 w 521017"/>
                <a:gd name="connsiteY37" fmla="*/ 258128 h 573405"/>
                <a:gd name="connsiteX38" fmla="*/ 436245 w 521017"/>
                <a:gd name="connsiteY38" fmla="*/ 142875 h 573405"/>
                <a:gd name="connsiteX39" fmla="*/ 429577 w 521017"/>
                <a:gd name="connsiteY39" fmla="*/ 149543 h 573405"/>
                <a:gd name="connsiteX40" fmla="*/ 90488 w 521017"/>
                <a:gd name="connsiteY40" fmla="*/ 149543 h 573405"/>
                <a:gd name="connsiteX41" fmla="*/ 83820 w 521017"/>
                <a:gd name="connsiteY41" fmla="*/ 142875 h 573405"/>
                <a:gd name="connsiteX42" fmla="*/ 83820 w 521017"/>
                <a:gd name="connsiteY42" fmla="*/ 90488 h 573405"/>
                <a:gd name="connsiteX43" fmla="*/ 90488 w 521017"/>
                <a:gd name="connsiteY43" fmla="*/ 83820 h 573405"/>
                <a:gd name="connsiteX44" fmla="*/ 429577 w 521017"/>
                <a:gd name="connsiteY44" fmla="*/ 83820 h 573405"/>
                <a:gd name="connsiteX45" fmla="*/ 436245 w 521017"/>
                <a:gd name="connsiteY45" fmla="*/ 90488 h 573405"/>
                <a:gd name="connsiteX46" fmla="*/ 436245 w 521017"/>
                <a:gd name="connsiteY46" fmla="*/ 142875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1017" h="573405">
                  <a:moveTo>
                    <a:pt x="468630" y="260033"/>
                  </a:moveTo>
                  <a:cubicBezTo>
                    <a:pt x="486727" y="260033"/>
                    <a:pt x="504825" y="262890"/>
                    <a:pt x="521017" y="269558"/>
                  </a:cubicBezTo>
                  <a:lnTo>
                    <a:pt x="521017" y="24765"/>
                  </a:lnTo>
                  <a:cubicBezTo>
                    <a:pt x="521017" y="11430"/>
                    <a:pt x="509588" y="0"/>
                    <a:pt x="496252" y="0"/>
                  </a:cubicBezTo>
                  <a:lnTo>
                    <a:pt x="24765" y="0"/>
                  </a:lnTo>
                  <a:cubicBezTo>
                    <a:pt x="11430" y="0"/>
                    <a:pt x="0" y="11430"/>
                    <a:pt x="0" y="24765"/>
                  </a:cubicBezTo>
                  <a:lnTo>
                    <a:pt x="0" y="548640"/>
                  </a:lnTo>
                  <a:cubicBezTo>
                    <a:pt x="0" y="561975"/>
                    <a:pt x="11430" y="573405"/>
                    <a:pt x="24765" y="573405"/>
                  </a:cubicBezTo>
                  <a:lnTo>
                    <a:pt x="469582" y="573405"/>
                  </a:lnTo>
                  <a:cubicBezTo>
                    <a:pt x="469582" y="573405"/>
                    <a:pt x="469582" y="573405"/>
                    <a:pt x="469582" y="573405"/>
                  </a:cubicBezTo>
                  <a:cubicBezTo>
                    <a:pt x="469582" y="573405"/>
                    <a:pt x="469582" y="573405"/>
                    <a:pt x="469582" y="573405"/>
                  </a:cubicBezTo>
                  <a:cubicBezTo>
                    <a:pt x="384810" y="573405"/>
                    <a:pt x="314325" y="504825"/>
                    <a:pt x="313372" y="419100"/>
                  </a:cubicBezTo>
                  <a:cubicBezTo>
                    <a:pt x="313372" y="405765"/>
                    <a:pt x="315277" y="392430"/>
                    <a:pt x="318135" y="380048"/>
                  </a:cubicBezTo>
                  <a:lnTo>
                    <a:pt x="91440" y="380048"/>
                  </a:lnTo>
                  <a:cubicBezTo>
                    <a:pt x="87630" y="380048"/>
                    <a:pt x="84772" y="377190"/>
                    <a:pt x="84772" y="373380"/>
                  </a:cubicBezTo>
                  <a:lnTo>
                    <a:pt x="84772" y="320993"/>
                  </a:lnTo>
                  <a:cubicBezTo>
                    <a:pt x="84772" y="317183"/>
                    <a:pt x="87630" y="314325"/>
                    <a:pt x="91440" y="314325"/>
                  </a:cubicBezTo>
                  <a:lnTo>
                    <a:pt x="351472" y="314325"/>
                  </a:lnTo>
                  <a:cubicBezTo>
                    <a:pt x="380047" y="281940"/>
                    <a:pt x="421005" y="260985"/>
                    <a:pt x="467677" y="260033"/>
                  </a:cubicBezTo>
                  <a:cubicBezTo>
                    <a:pt x="467677" y="260033"/>
                    <a:pt x="469582" y="260033"/>
                    <a:pt x="470535" y="260033"/>
                  </a:cubicBezTo>
                  <a:close/>
                  <a:moveTo>
                    <a:pt x="90488" y="429578"/>
                  </a:moveTo>
                  <a:lnTo>
                    <a:pt x="246697" y="429578"/>
                  </a:lnTo>
                  <a:cubicBezTo>
                    <a:pt x="254317" y="429578"/>
                    <a:pt x="260032" y="435293"/>
                    <a:pt x="260032" y="442913"/>
                  </a:cubicBezTo>
                  <a:lnTo>
                    <a:pt x="260032" y="481965"/>
                  </a:lnTo>
                  <a:cubicBezTo>
                    <a:pt x="260032" y="489585"/>
                    <a:pt x="254317" y="495300"/>
                    <a:pt x="246697" y="495300"/>
                  </a:cubicBezTo>
                  <a:lnTo>
                    <a:pt x="90488" y="495300"/>
                  </a:lnTo>
                  <a:cubicBezTo>
                    <a:pt x="82867" y="495300"/>
                    <a:pt x="77152" y="489585"/>
                    <a:pt x="77152" y="481965"/>
                  </a:cubicBezTo>
                  <a:lnTo>
                    <a:pt x="77152" y="442913"/>
                  </a:lnTo>
                  <a:cubicBezTo>
                    <a:pt x="77152" y="435293"/>
                    <a:pt x="82867" y="429578"/>
                    <a:pt x="90488" y="429578"/>
                  </a:cubicBezTo>
                  <a:close/>
                  <a:moveTo>
                    <a:pt x="436245" y="258128"/>
                  </a:moveTo>
                  <a:cubicBezTo>
                    <a:pt x="436245" y="261938"/>
                    <a:pt x="433388" y="264795"/>
                    <a:pt x="429577" y="264795"/>
                  </a:cubicBezTo>
                  <a:lnTo>
                    <a:pt x="90488" y="264795"/>
                  </a:lnTo>
                  <a:cubicBezTo>
                    <a:pt x="86677" y="264795"/>
                    <a:pt x="83820" y="261938"/>
                    <a:pt x="83820" y="258128"/>
                  </a:cubicBezTo>
                  <a:lnTo>
                    <a:pt x="83820" y="205740"/>
                  </a:lnTo>
                  <a:cubicBezTo>
                    <a:pt x="83820" y="201930"/>
                    <a:pt x="86677" y="199073"/>
                    <a:pt x="90488" y="199073"/>
                  </a:cubicBezTo>
                  <a:lnTo>
                    <a:pt x="429577" y="199073"/>
                  </a:lnTo>
                  <a:cubicBezTo>
                    <a:pt x="433388" y="199073"/>
                    <a:pt x="436245" y="201930"/>
                    <a:pt x="436245" y="205740"/>
                  </a:cubicBezTo>
                  <a:lnTo>
                    <a:pt x="436245" y="258128"/>
                  </a:lnTo>
                  <a:close/>
                  <a:moveTo>
                    <a:pt x="436245" y="142875"/>
                  </a:moveTo>
                  <a:cubicBezTo>
                    <a:pt x="436245" y="146685"/>
                    <a:pt x="433388" y="149543"/>
                    <a:pt x="429577" y="149543"/>
                  </a:cubicBezTo>
                  <a:lnTo>
                    <a:pt x="90488" y="149543"/>
                  </a:lnTo>
                  <a:cubicBezTo>
                    <a:pt x="86677" y="149543"/>
                    <a:pt x="83820" y="146685"/>
                    <a:pt x="83820" y="142875"/>
                  </a:cubicBezTo>
                  <a:lnTo>
                    <a:pt x="83820" y="90488"/>
                  </a:lnTo>
                  <a:cubicBezTo>
                    <a:pt x="83820" y="86678"/>
                    <a:pt x="86677" y="83820"/>
                    <a:pt x="90488" y="83820"/>
                  </a:cubicBezTo>
                  <a:lnTo>
                    <a:pt x="429577" y="83820"/>
                  </a:lnTo>
                  <a:cubicBezTo>
                    <a:pt x="433388" y="83820"/>
                    <a:pt x="436245" y="86678"/>
                    <a:pt x="436245" y="90488"/>
                  </a:cubicBezTo>
                  <a:lnTo>
                    <a:pt x="436245" y="142875"/>
                  </a:lnTo>
                  <a:close/>
                </a:path>
              </a:pathLst>
            </a:custGeom>
            <a:gradFill flip="none" rotWithShape="1">
              <a:gsLst>
                <a:gs pos="33986">
                  <a:srgbClr val="FFFFFF"/>
                </a:gs>
                <a:gs pos="4000">
                  <a:srgbClr val="FFFFFF"/>
                </a:gs>
                <a:gs pos="63000">
                  <a:srgbClr val="FFFFFF">
                    <a:alpha val="69804"/>
                  </a:srgbClr>
                </a:gs>
              </a:gsLst>
              <a:path path="circle">
                <a:fillToRect l="100000" t="100000"/>
              </a:path>
              <a:tileRect r="-100000" b="-100000"/>
            </a:gradFill>
            <a:ln w="0" cap="flat">
              <a:noFill/>
              <a:prstDash val="solid"/>
              <a:miter/>
            </a:ln>
          </p:spPr>
          <p:txBody>
            <a:bodyPr rtlCol="0" anchor="ctr"/>
            <a:lstStyle/>
            <a:p>
              <a:endParaRPr lang="en-US"/>
            </a:p>
          </p:txBody>
        </p:sp>
        <p:grpSp>
          <p:nvGrpSpPr>
            <p:cNvPr id="125" name="Graphic 77">
              <a:extLst>
                <a:ext uri="{FF2B5EF4-FFF2-40B4-BE49-F238E27FC236}">
                  <a16:creationId xmlns:a16="http://schemas.microsoft.com/office/drawing/2014/main" id="{080CBCAB-E057-71CB-9B0B-5676F691BD8A}"/>
                </a:ext>
              </a:extLst>
            </p:cNvPr>
            <p:cNvGrpSpPr/>
            <p:nvPr/>
          </p:nvGrpSpPr>
          <p:grpSpPr>
            <a:xfrm>
              <a:off x="2705490" y="3799569"/>
              <a:ext cx="503464" cy="257174"/>
              <a:chOff x="2821240" y="3904768"/>
              <a:chExt cx="352425" cy="180022"/>
            </a:xfrm>
            <a:solidFill>
              <a:srgbClr val="FFFFFF"/>
            </a:solidFill>
          </p:grpSpPr>
          <p:sp>
            <p:nvSpPr>
              <p:cNvPr id="128" name="Freeform 127">
                <a:extLst>
                  <a:ext uri="{FF2B5EF4-FFF2-40B4-BE49-F238E27FC236}">
                    <a16:creationId xmlns:a16="http://schemas.microsoft.com/office/drawing/2014/main" id="{3B003959-B8B8-7C98-186F-654AF97B30AA}"/>
                  </a:ext>
                </a:extLst>
              </p:cNvPr>
              <p:cNvSpPr/>
              <p:nvPr/>
            </p:nvSpPr>
            <p:spPr>
              <a:xfrm>
                <a:off x="2821240" y="3904768"/>
                <a:ext cx="352425" cy="64770"/>
              </a:xfrm>
              <a:custGeom>
                <a:avLst/>
                <a:gdLst>
                  <a:gd name="connsiteX0" fmla="*/ 345757 w 352425"/>
                  <a:gd name="connsiteY0" fmla="*/ 0 h 64770"/>
                  <a:gd name="connsiteX1" fmla="*/ 352425 w 352425"/>
                  <a:gd name="connsiteY1" fmla="*/ 6668 h 64770"/>
                  <a:gd name="connsiteX2" fmla="*/ 352425 w 352425"/>
                  <a:gd name="connsiteY2" fmla="*/ 58103 h 64770"/>
                  <a:gd name="connsiteX3" fmla="*/ 345757 w 352425"/>
                  <a:gd name="connsiteY3" fmla="*/ 64770 h 64770"/>
                  <a:gd name="connsiteX4" fmla="*/ 6667 w 352425"/>
                  <a:gd name="connsiteY4" fmla="*/ 64770 h 64770"/>
                  <a:gd name="connsiteX5" fmla="*/ 0 w 352425"/>
                  <a:gd name="connsiteY5" fmla="*/ 58103 h 64770"/>
                  <a:gd name="connsiteX6" fmla="*/ 0 w 352425"/>
                  <a:gd name="connsiteY6" fmla="*/ 6668 h 64770"/>
                  <a:gd name="connsiteX7" fmla="*/ 6667 w 352425"/>
                  <a:gd name="connsiteY7" fmla="*/ 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64770">
                    <a:moveTo>
                      <a:pt x="345757" y="0"/>
                    </a:moveTo>
                    <a:cubicBezTo>
                      <a:pt x="349440" y="0"/>
                      <a:pt x="352425" y="2985"/>
                      <a:pt x="352425" y="6668"/>
                    </a:cubicBezTo>
                    <a:lnTo>
                      <a:pt x="352425" y="58103"/>
                    </a:lnTo>
                    <a:cubicBezTo>
                      <a:pt x="352425" y="61785"/>
                      <a:pt x="349440" y="64770"/>
                      <a:pt x="345757" y="64770"/>
                    </a:cubicBezTo>
                    <a:lnTo>
                      <a:pt x="6667" y="64770"/>
                    </a:lnTo>
                    <a:cubicBezTo>
                      <a:pt x="2985" y="64770"/>
                      <a:pt x="0" y="61785"/>
                      <a:pt x="0" y="58103"/>
                    </a:cubicBezTo>
                    <a:lnTo>
                      <a:pt x="0" y="6668"/>
                    </a:lnTo>
                    <a:cubicBezTo>
                      <a:pt x="0" y="2985"/>
                      <a:pt x="2985" y="0"/>
                      <a:pt x="6667" y="0"/>
                    </a:cubicBezTo>
                    <a:close/>
                  </a:path>
                </a:pathLst>
              </a:custGeom>
              <a:solidFill>
                <a:srgbClr val="FFFFFF">
                  <a:alpha val="40000"/>
                </a:srgbClr>
              </a:solidFill>
              <a:ln w="0"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EF1B311C-702A-2580-5305-5F700CA7B991}"/>
                  </a:ext>
                </a:extLst>
              </p:cNvPr>
              <p:cNvSpPr/>
              <p:nvPr/>
            </p:nvSpPr>
            <p:spPr>
              <a:xfrm>
                <a:off x="2821240" y="4020020"/>
                <a:ext cx="352425" cy="64770"/>
              </a:xfrm>
              <a:custGeom>
                <a:avLst/>
                <a:gdLst>
                  <a:gd name="connsiteX0" fmla="*/ 345757 w 352425"/>
                  <a:gd name="connsiteY0" fmla="*/ 0 h 64770"/>
                  <a:gd name="connsiteX1" fmla="*/ 352425 w 352425"/>
                  <a:gd name="connsiteY1" fmla="*/ 6668 h 64770"/>
                  <a:gd name="connsiteX2" fmla="*/ 352425 w 352425"/>
                  <a:gd name="connsiteY2" fmla="*/ 58103 h 64770"/>
                  <a:gd name="connsiteX3" fmla="*/ 345757 w 352425"/>
                  <a:gd name="connsiteY3" fmla="*/ 64770 h 64770"/>
                  <a:gd name="connsiteX4" fmla="*/ 6667 w 352425"/>
                  <a:gd name="connsiteY4" fmla="*/ 64770 h 64770"/>
                  <a:gd name="connsiteX5" fmla="*/ 0 w 352425"/>
                  <a:gd name="connsiteY5" fmla="*/ 58103 h 64770"/>
                  <a:gd name="connsiteX6" fmla="*/ 0 w 352425"/>
                  <a:gd name="connsiteY6" fmla="*/ 6668 h 64770"/>
                  <a:gd name="connsiteX7" fmla="*/ 6667 w 352425"/>
                  <a:gd name="connsiteY7" fmla="*/ 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64770">
                    <a:moveTo>
                      <a:pt x="345757" y="0"/>
                    </a:moveTo>
                    <a:cubicBezTo>
                      <a:pt x="349440" y="0"/>
                      <a:pt x="352425" y="2985"/>
                      <a:pt x="352425" y="6668"/>
                    </a:cubicBezTo>
                    <a:lnTo>
                      <a:pt x="352425" y="58103"/>
                    </a:lnTo>
                    <a:cubicBezTo>
                      <a:pt x="352425" y="61785"/>
                      <a:pt x="349440" y="64770"/>
                      <a:pt x="345757" y="64770"/>
                    </a:cubicBezTo>
                    <a:lnTo>
                      <a:pt x="6667" y="64770"/>
                    </a:lnTo>
                    <a:cubicBezTo>
                      <a:pt x="2985" y="64770"/>
                      <a:pt x="0" y="61785"/>
                      <a:pt x="0" y="58103"/>
                    </a:cubicBezTo>
                    <a:lnTo>
                      <a:pt x="0" y="6668"/>
                    </a:lnTo>
                    <a:cubicBezTo>
                      <a:pt x="0" y="2985"/>
                      <a:pt x="2985" y="0"/>
                      <a:pt x="6667" y="0"/>
                    </a:cubicBezTo>
                    <a:close/>
                  </a:path>
                </a:pathLst>
              </a:custGeom>
              <a:solidFill>
                <a:srgbClr val="FFFFFF">
                  <a:alpha val="40000"/>
                </a:srgbClr>
              </a:solidFill>
              <a:ln w="0" cap="flat">
                <a:noFill/>
                <a:prstDash val="solid"/>
                <a:miter/>
              </a:ln>
            </p:spPr>
            <p:txBody>
              <a:bodyPr rtlCol="0" anchor="ctr"/>
              <a:lstStyle/>
              <a:p>
                <a:endParaRPr lang="en-US"/>
              </a:p>
            </p:txBody>
          </p:sp>
        </p:grpSp>
        <p:sp>
          <p:nvSpPr>
            <p:cNvPr id="126" name="Freeform 125">
              <a:extLst>
                <a:ext uri="{FF2B5EF4-FFF2-40B4-BE49-F238E27FC236}">
                  <a16:creationId xmlns:a16="http://schemas.microsoft.com/office/drawing/2014/main" id="{30BAEB7C-95C2-EE41-4042-BC6DC42E0E12}"/>
                </a:ext>
              </a:extLst>
            </p:cNvPr>
            <p:cNvSpPr/>
            <p:nvPr/>
          </p:nvSpPr>
          <p:spPr>
            <a:xfrm>
              <a:off x="3053817" y="4072114"/>
              <a:ext cx="403758" cy="403730"/>
            </a:xfrm>
            <a:custGeom>
              <a:avLst/>
              <a:gdLst>
                <a:gd name="connsiteX0" fmla="*/ 147648 w 295295"/>
                <a:gd name="connsiteY0" fmla="*/ 0 h 295275"/>
                <a:gd name="connsiteX1" fmla="*/ 145743 w 295295"/>
                <a:gd name="connsiteY1" fmla="*/ 0 h 295275"/>
                <a:gd name="connsiteX2" fmla="*/ 10 w 295295"/>
                <a:gd name="connsiteY2" fmla="*/ 149543 h 295275"/>
                <a:gd name="connsiteX3" fmla="*/ 147648 w 295295"/>
                <a:gd name="connsiteY3" fmla="*/ 295275 h 295275"/>
                <a:gd name="connsiteX4" fmla="*/ 149553 w 295295"/>
                <a:gd name="connsiteY4" fmla="*/ 295275 h 295275"/>
                <a:gd name="connsiteX5" fmla="*/ 295285 w 295295"/>
                <a:gd name="connsiteY5" fmla="*/ 145732 h 295275"/>
                <a:gd name="connsiteX6" fmla="*/ 147648 w 295295"/>
                <a:gd name="connsiteY6" fmla="*/ 0 h 295275"/>
                <a:gd name="connsiteX7" fmla="*/ 147648 w 295295"/>
                <a:gd name="connsiteY7" fmla="*/ 261938 h 295275"/>
                <a:gd name="connsiteX8" fmla="*/ 118120 w 295295"/>
                <a:gd name="connsiteY8" fmla="*/ 232410 h 295275"/>
                <a:gd name="connsiteX9" fmla="*/ 147648 w 295295"/>
                <a:gd name="connsiteY9" fmla="*/ 202882 h 295275"/>
                <a:gd name="connsiteX10" fmla="*/ 177175 w 295295"/>
                <a:gd name="connsiteY10" fmla="*/ 232410 h 295275"/>
                <a:gd name="connsiteX11" fmla="*/ 147648 w 295295"/>
                <a:gd name="connsiteY11" fmla="*/ 261938 h 295275"/>
                <a:gd name="connsiteX12" fmla="*/ 162888 w 295295"/>
                <a:gd name="connsiteY12" fmla="*/ 181928 h 295275"/>
                <a:gd name="connsiteX13" fmla="*/ 155268 w 295295"/>
                <a:gd name="connsiteY13" fmla="*/ 188595 h 295275"/>
                <a:gd name="connsiteX14" fmla="*/ 140980 w 295295"/>
                <a:gd name="connsiteY14" fmla="*/ 188595 h 295275"/>
                <a:gd name="connsiteX15" fmla="*/ 133360 w 295295"/>
                <a:gd name="connsiteY15" fmla="*/ 181928 h 295275"/>
                <a:gd name="connsiteX16" fmla="*/ 119073 w 295295"/>
                <a:gd name="connsiteY16" fmla="*/ 35243 h 295275"/>
                <a:gd name="connsiteX17" fmla="*/ 120978 w 295295"/>
                <a:gd name="connsiteY17" fmla="*/ 29528 h 295275"/>
                <a:gd name="connsiteX18" fmla="*/ 126693 w 295295"/>
                <a:gd name="connsiteY18" fmla="*/ 26670 h 295275"/>
                <a:gd name="connsiteX19" fmla="*/ 170508 w 295295"/>
                <a:gd name="connsiteY19" fmla="*/ 26670 h 295275"/>
                <a:gd name="connsiteX20" fmla="*/ 176223 w 295295"/>
                <a:gd name="connsiteY20" fmla="*/ 29528 h 295275"/>
                <a:gd name="connsiteX21" fmla="*/ 178128 w 295295"/>
                <a:gd name="connsiteY21" fmla="*/ 35243 h 295275"/>
                <a:gd name="connsiteX22" fmla="*/ 163840 w 295295"/>
                <a:gd name="connsiteY22" fmla="*/ 181928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5295" h="295275">
                  <a:moveTo>
                    <a:pt x="147648" y="0"/>
                  </a:moveTo>
                  <a:cubicBezTo>
                    <a:pt x="147648" y="0"/>
                    <a:pt x="145743" y="0"/>
                    <a:pt x="145743" y="0"/>
                  </a:cubicBezTo>
                  <a:cubicBezTo>
                    <a:pt x="64780" y="953"/>
                    <a:pt x="-942" y="68580"/>
                    <a:pt x="10" y="149543"/>
                  </a:cubicBezTo>
                  <a:cubicBezTo>
                    <a:pt x="963" y="230505"/>
                    <a:pt x="67638" y="295275"/>
                    <a:pt x="147648" y="295275"/>
                  </a:cubicBezTo>
                  <a:cubicBezTo>
                    <a:pt x="227658" y="295275"/>
                    <a:pt x="149553" y="295275"/>
                    <a:pt x="149553" y="295275"/>
                  </a:cubicBezTo>
                  <a:cubicBezTo>
                    <a:pt x="230515" y="294322"/>
                    <a:pt x="296238" y="226695"/>
                    <a:pt x="295285" y="145732"/>
                  </a:cubicBezTo>
                  <a:cubicBezTo>
                    <a:pt x="294333" y="64770"/>
                    <a:pt x="227658" y="0"/>
                    <a:pt x="147648" y="0"/>
                  </a:cubicBezTo>
                  <a:close/>
                  <a:moveTo>
                    <a:pt x="147648" y="261938"/>
                  </a:moveTo>
                  <a:cubicBezTo>
                    <a:pt x="131455" y="261938"/>
                    <a:pt x="118120" y="248603"/>
                    <a:pt x="118120" y="232410"/>
                  </a:cubicBezTo>
                  <a:cubicBezTo>
                    <a:pt x="118120" y="216218"/>
                    <a:pt x="131455" y="202882"/>
                    <a:pt x="147648" y="202882"/>
                  </a:cubicBezTo>
                  <a:cubicBezTo>
                    <a:pt x="163840" y="202882"/>
                    <a:pt x="177175" y="216218"/>
                    <a:pt x="177175" y="232410"/>
                  </a:cubicBezTo>
                  <a:cubicBezTo>
                    <a:pt x="177175" y="248603"/>
                    <a:pt x="163840" y="261938"/>
                    <a:pt x="147648" y="261938"/>
                  </a:cubicBezTo>
                  <a:close/>
                  <a:moveTo>
                    <a:pt x="162888" y="181928"/>
                  </a:moveTo>
                  <a:cubicBezTo>
                    <a:pt x="162888" y="185738"/>
                    <a:pt x="159078" y="188595"/>
                    <a:pt x="155268" y="188595"/>
                  </a:cubicBezTo>
                  <a:lnTo>
                    <a:pt x="140980" y="188595"/>
                  </a:lnTo>
                  <a:cubicBezTo>
                    <a:pt x="137170" y="188595"/>
                    <a:pt x="134313" y="185738"/>
                    <a:pt x="133360" y="181928"/>
                  </a:cubicBezTo>
                  <a:lnTo>
                    <a:pt x="119073" y="35243"/>
                  </a:lnTo>
                  <a:cubicBezTo>
                    <a:pt x="119073" y="33338"/>
                    <a:pt x="119073" y="31432"/>
                    <a:pt x="120978" y="29528"/>
                  </a:cubicBezTo>
                  <a:cubicBezTo>
                    <a:pt x="121930" y="27622"/>
                    <a:pt x="124788" y="26670"/>
                    <a:pt x="126693" y="26670"/>
                  </a:cubicBezTo>
                  <a:lnTo>
                    <a:pt x="170508" y="26670"/>
                  </a:lnTo>
                  <a:cubicBezTo>
                    <a:pt x="172413" y="26670"/>
                    <a:pt x="174318" y="26670"/>
                    <a:pt x="176223" y="29528"/>
                  </a:cubicBezTo>
                  <a:cubicBezTo>
                    <a:pt x="177175" y="31432"/>
                    <a:pt x="178128" y="33338"/>
                    <a:pt x="178128" y="35243"/>
                  </a:cubicBezTo>
                  <a:lnTo>
                    <a:pt x="163840" y="181928"/>
                  </a:lnTo>
                  <a:close/>
                </a:path>
              </a:pathLst>
            </a:custGeom>
            <a:solidFill>
              <a:srgbClr val="FFFFFF"/>
            </a:solidFill>
            <a:ln w="0"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ACE227D-80E8-AA46-E99C-31447F3FB314}"/>
                </a:ext>
              </a:extLst>
            </p:cNvPr>
            <p:cNvSpPr/>
            <p:nvPr/>
          </p:nvSpPr>
          <p:spPr>
            <a:xfrm>
              <a:off x="2705490" y="4128861"/>
              <a:ext cx="381000" cy="93889"/>
            </a:xfrm>
            <a:custGeom>
              <a:avLst/>
              <a:gdLst>
                <a:gd name="connsiteX0" fmla="*/ 266700 w 266700"/>
                <a:gd name="connsiteY0" fmla="*/ 0 h 65722"/>
                <a:gd name="connsiteX1" fmla="*/ 6668 w 266700"/>
                <a:gd name="connsiteY1" fmla="*/ 0 h 65722"/>
                <a:gd name="connsiteX2" fmla="*/ 0 w 266700"/>
                <a:gd name="connsiteY2" fmla="*/ 6668 h 65722"/>
                <a:gd name="connsiteX3" fmla="*/ 0 w 266700"/>
                <a:gd name="connsiteY3" fmla="*/ 59055 h 65722"/>
                <a:gd name="connsiteX4" fmla="*/ 6668 w 266700"/>
                <a:gd name="connsiteY4" fmla="*/ 65723 h 65722"/>
                <a:gd name="connsiteX5" fmla="*/ 233363 w 266700"/>
                <a:gd name="connsiteY5" fmla="*/ 65723 h 65722"/>
                <a:gd name="connsiteX6" fmla="*/ 266700 w 266700"/>
                <a:gd name="connsiteY6" fmla="*/ 953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65722">
                  <a:moveTo>
                    <a:pt x="266700" y="0"/>
                  </a:moveTo>
                  <a:lnTo>
                    <a:pt x="6668" y="0"/>
                  </a:lnTo>
                  <a:cubicBezTo>
                    <a:pt x="2857" y="0"/>
                    <a:pt x="0" y="2858"/>
                    <a:pt x="0" y="6668"/>
                  </a:cubicBezTo>
                  <a:lnTo>
                    <a:pt x="0" y="59055"/>
                  </a:lnTo>
                  <a:cubicBezTo>
                    <a:pt x="0" y="62865"/>
                    <a:pt x="2857" y="65723"/>
                    <a:pt x="6668" y="65723"/>
                  </a:cubicBezTo>
                  <a:lnTo>
                    <a:pt x="233363" y="65723"/>
                  </a:lnTo>
                  <a:cubicBezTo>
                    <a:pt x="239078" y="40958"/>
                    <a:pt x="251460" y="19050"/>
                    <a:pt x="266700" y="953"/>
                  </a:cubicBezTo>
                  <a:close/>
                </a:path>
              </a:pathLst>
            </a:custGeom>
            <a:solidFill>
              <a:srgbClr val="FFFFFF">
                <a:alpha val="40000"/>
              </a:srgbClr>
            </a:solidFill>
            <a:ln w="0" cap="flat">
              <a:noFill/>
              <a:prstDash val="solid"/>
              <a:miter/>
            </a:ln>
          </p:spPr>
          <p:txBody>
            <a:bodyPr rtlCol="0" anchor="ctr"/>
            <a:lstStyle/>
            <a:p>
              <a:endParaRPr lang="en-US"/>
            </a:p>
          </p:txBody>
        </p:sp>
      </p:grpSp>
      <p:pic>
        <p:nvPicPr>
          <p:cNvPr id="154" name="Graphic 153">
            <a:extLst>
              <a:ext uri="{FF2B5EF4-FFF2-40B4-BE49-F238E27FC236}">
                <a16:creationId xmlns:a16="http://schemas.microsoft.com/office/drawing/2014/main" id="{9F69837C-8072-888A-DDDE-F95BB9AE9E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70976" y="2922154"/>
            <a:ext cx="925021" cy="925021"/>
          </a:xfrm>
          <a:prstGeom prst="rect">
            <a:avLst/>
          </a:prstGeom>
        </p:spPr>
      </p:pic>
      <p:pic>
        <p:nvPicPr>
          <p:cNvPr id="156" name="Graphic 155">
            <a:extLst>
              <a:ext uri="{FF2B5EF4-FFF2-40B4-BE49-F238E27FC236}">
                <a16:creationId xmlns:a16="http://schemas.microsoft.com/office/drawing/2014/main" id="{B62AD673-744C-64D5-63BC-58E48CFAE9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02356" y="2765066"/>
            <a:ext cx="457200" cy="457200"/>
          </a:xfrm>
          <a:prstGeom prst="rect">
            <a:avLst/>
          </a:prstGeom>
        </p:spPr>
      </p:pic>
      <p:sp>
        <p:nvSpPr>
          <p:cNvPr id="164" name="Freeform 163">
            <a:extLst>
              <a:ext uri="{FF2B5EF4-FFF2-40B4-BE49-F238E27FC236}">
                <a16:creationId xmlns:a16="http://schemas.microsoft.com/office/drawing/2014/main" id="{2E870B3E-D49E-C42A-5FE2-B794AD5914F2}"/>
              </a:ext>
            </a:extLst>
          </p:cNvPr>
          <p:cNvSpPr/>
          <p:nvPr/>
        </p:nvSpPr>
        <p:spPr>
          <a:xfrm>
            <a:off x="10822748" y="3715048"/>
            <a:ext cx="878831" cy="87040"/>
          </a:xfrm>
          <a:custGeom>
            <a:avLst/>
            <a:gdLst>
              <a:gd name="connsiteX0" fmla="*/ 0 w 878831"/>
              <a:gd name="connsiteY0" fmla="*/ 0 h 87040"/>
              <a:gd name="connsiteX1" fmla="*/ 878832 w 878831"/>
              <a:gd name="connsiteY1" fmla="*/ 0 h 87040"/>
              <a:gd name="connsiteX2" fmla="*/ 878832 w 878831"/>
              <a:gd name="connsiteY2" fmla="*/ 87040 h 87040"/>
              <a:gd name="connsiteX3" fmla="*/ 0 w 878831"/>
              <a:gd name="connsiteY3" fmla="*/ 87040 h 87040"/>
            </a:gdLst>
            <a:ahLst/>
            <a:cxnLst>
              <a:cxn ang="0">
                <a:pos x="connsiteX0" y="connsiteY0"/>
              </a:cxn>
              <a:cxn ang="0">
                <a:pos x="connsiteX1" y="connsiteY1"/>
              </a:cxn>
              <a:cxn ang="0">
                <a:pos x="connsiteX2" y="connsiteY2"/>
              </a:cxn>
              <a:cxn ang="0">
                <a:pos x="connsiteX3" y="connsiteY3"/>
              </a:cxn>
            </a:cxnLst>
            <a:rect l="l" t="t" r="r" b="b"/>
            <a:pathLst>
              <a:path w="878831" h="87040">
                <a:moveTo>
                  <a:pt x="0" y="0"/>
                </a:moveTo>
                <a:lnTo>
                  <a:pt x="878832" y="0"/>
                </a:lnTo>
                <a:lnTo>
                  <a:pt x="878832" y="87040"/>
                </a:lnTo>
                <a:lnTo>
                  <a:pt x="0" y="87040"/>
                </a:lnTo>
                <a:close/>
              </a:path>
            </a:pathLst>
          </a:custGeom>
          <a:solidFill>
            <a:srgbClr val="FFFFFF">
              <a:alpha val="24000"/>
            </a:srgbClr>
          </a:solidFill>
          <a:ln w="19050"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AB2D6207-F122-782C-99DB-80242FBF153B}"/>
              </a:ext>
            </a:extLst>
          </p:cNvPr>
          <p:cNvSpPr/>
          <p:nvPr/>
        </p:nvSpPr>
        <p:spPr>
          <a:xfrm>
            <a:off x="10803643" y="3697640"/>
            <a:ext cx="917042" cy="731138"/>
          </a:xfrm>
          <a:custGeom>
            <a:avLst/>
            <a:gdLst>
              <a:gd name="connsiteX0" fmla="*/ 897937 w 917042"/>
              <a:gd name="connsiteY0" fmla="*/ 0 h 731138"/>
              <a:gd name="connsiteX1" fmla="*/ 19105 w 917042"/>
              <a:gd name="connsiteY1" fmla="*/ 0 h 731138"/>
              <a:gd name="connsiteX2" fmla="*/ 0 w 917042"/>
              <a:gd name="connsiteY2" fmla="*/ 17408 h 731138"/>
              <a:gd name="connsiteX3" fmla="*/ 0 w 917042"/>
              <a:gd name="connsiteY3" fmla="*/ 574466 h 731138"/>
              <a:gd name="connsiteX4" fmla="*/ 19105 w 917042"/>
              <a:gd name="connsiteY4" fmla="*/ 591874 h 731138"/>
              <a:gd name="connsiteX5" fmla="*/ 439416 w 917042"/>
              <a:gd name="connsiteY5" fmla="*/ 591874 h 731138"/>
              <a:gd name="connsiteX6" fmla="*/ 439416 w 917042"/>
              <a:gd name="connsiteY6" fmla="*/ 696323 h 731138"/>
              <a:gd name="connsiteX7" fmla="*/ 305681 w 917042"/>
              <a:gd name="connsiteY7" fmla="*/ 696323 h 731138"/>
              <a:gd name="connsiteX8" fmla="*/ 286576 w 917042"/>
              <a:gd name="connsiteY8" fmla="*/ 713731 h 731138"/>
              <a:gd name="connsiteX9" fmla="*/ 305681 w 917042"/>
              <a:gd name="connsiteY9" fmla="*/ 731139 h 731138"/>
              <a:gd name="connsiteX10" fmla="*/ 611361 w 917042"/>
              <a:gd name="connsiteY10" fmla="*/ 731139 h 731138"/>
              <a:gd name="connsiteX11" fmla="*/ 630466 w 917042"/>
              <a:gd name="connsiteY11" fmla="*/ 713731 h 731138"/>
              <a:gd name="connsiteX12" fmla="*/ 611361 w 917042"/>
              <a:gd name="connsiteY12" fmla="*/ 696323 h 731138"/>
              <a:gd name="connsiteX13" fmla="*/ 477626 w 917042"/>
              <a:gd name="connsiteY13" fmla="*/ 696323 h 731138"/>
              <a:gd name="connsiteX14" fmla="*/ 477626 w 917042"/>
              <a:gd name="connsiteY14" fmla="*/ 591874 h 731138"/>
              <a:gd name="connsiteX15" fmla="*/ 897937 w 917042"/>
              <a:gd name="connsiteY15" fmla="*/ 591874 h 731138"/>
              <a:gd name="connsiteX16" fmla="*/ 917042 w 917042"/>
              <a:gd name="connsiteY16" fmla="*/ 574466 h 731138"/>
              <a:gd name="connsiteX17" fmla="*/ 917042 w 917042"/>
              <a:gd name="connsiteY17" fmla="*/ 17408 h 731138"/>
              <a:gd name="connsiteX18" fmla="*/ 897937 w 917042"/>
              <a:gd name="connsiteY18" fmla="*/ 0 h 731138"/>
              <a:gd name="connsiteX19" fmla="*/ 878832 w 917042"/>
              <a:gd name="connsiteY19" fmla="*/ 557058 h 731138"/>
              <a:gd name="connsiteX20" fmla="*/ 38210 w 917042"/>
              <a:gd name="connsiteY20" fmla="*/ 557058 h 731138"/>
              <a:gd name="connsiteX21" fmla="*/ 38210 w 917042"/>
              <a:gd name="connsiteY21" fmla="*/ 34816 h 731138"/>
              <a:gd name="connsiteX22" fmla="*/ 878832 w 917042"/>
              <a:gd name="connsiteY22" fmla="*/ 34816 h 7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042" h="731138">
                <a:moveTo>
                  <a:pt x="897937" y="0"/>
                </a:moveTo>
                <a:lnTo>
                  <a:pt x="19105" y="0"/>
                </a:lnTo>
                <a:cubicBezTo>
                  <a:pt x="8554" y="0"/>
                  <a:pt x="0" y="7794"/>
                  <a:pt x="0" y="17408"/>
                </a:cubicBezTo>
                <a:lnTo>
                  <a:pt x="0" y="574466"/>
                </a:lnTo>
                <a:cubicBezTo>
                  <a:pt x="0" y="584081"/>
                  <a:pt x="8554" y="591874"/>
                  <a:pt x="19105" y="591874"/>
                </a:cubicBezTo>
                <a:lnTo>
                  <a:pt x="439416" y="591874"/>
                </a:lnTo>
                <a:lnTo>
                  <a:pt x="439416" y="696323"/>
                </a:lnTo>
                <a:lnTo>
                  <a:pt x="305681" y="696323"/>
                </a:lnTo>
                <a:cubicBezTo>
                  <a:pt x="295129" y="696323"/>
                  <a:pt x="286576" y="704116"/>
                  <a:pt x="286576" y="713731"/>
                </a:cubicBezTo>
                <a:cubicBezTo>
                  <a:pt x="286576" y="723345"/>
                  <a:pt x="295129" y="731139"/>
                  <a:pt x="305681" y="731139"/>
                </a:cubicBezTo>
                <a:lnTo>
                  <a:pt x="611361" y="731139"/>
                </a:lnTo>
                <a:cubicBezTo>
                  <a:pt x="621913" y="731139"/>
                  <a:pt x="630466" y="723345"/>
                  <a:pt x="630466" y="713731"/>
                </a:cubicBezTo>
                <a:cubicBezTo>
                  <a:pt x="630466" y="704116"/>
                  <a:pt x="621913" y="696323"/>
                  <a:pt x="611361" y="696323"/>
                </a:cubicBezTo>
                <a:lnTo>
                  <a:pt x="477626" y="696323"/>
                </a:lnTo>
                <a:lnTo>
                  <a:pt x="477626" y="591874"/>
                </a:lnTo>
                <a:lnTo>
                  <a:pt x="897937" y="591874"/>
                </a:lnTo>
                <a:cubicBezTo>
                  <a:pt x="908489" y="591874"/>
                  <a:pt x="917042" y="584081"/>
                  <a:pt x="917042" y="574466"/>
                </a:cubicBezTo>
                <a:lnTo>
                  <a:pt x="917042" y="17408"/>
                </a:lnTo>
                <a:cubicBezTo>
                  <a:pt x="917042" y="7794"/>
                  <a:pt x="908489" y="0"/>
                  <a:pt x="897937" y="0"/>
                </a:cubicBezTo>
                <a:close/>
                <a:moveTo>
                  <a:pt x="878832" y="557058"/>
                </a:moveTo>
                <a:lnTo>
                  <a:pt x="38210" y="557058"/>
                </a:lnTo>
                <a:lnTo>
                  <a:pt x="38210" y="34816"/>
                </a:lnTo>
                <a:lnTo>
                  <a:pt x="878832" y="34816"/>
                </a:lnTo>
                <a:close/>
              </a:path>
            </a:pathLst>
          </a:custGeom>
          <a:solidFill>
            <a:srgbClr val="FFFFFF"/>
          </a:solidFill>
          <a:ln w="19050"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64A87953-0C67-5D0C-F0F8-9CFFA8617E7A}"/>
              </a:ext>
            </a:extLst>
          </p:cNvPr>
          <p:cNvSpPr/>
          <p:nvPr/>
        </p:nvSpPr>
        <p:spPr>
          <a:xfrm>
            <a:off x="10899168" y="3871562"/>
            <a:ext cx="725991" cy="313661"/>
          </a:xfrm>
          <a:custGeom>
            <a:avLst/>
            <a:gdLst>
              <a:gd name="connsiteX0" fmla="*/ 19105 w 725991"/>
              <a:gd name="connsiteY0" fmla="*/ 174239 h 313661"/>
              <a:gd name="connsiteX1" fmla="*/ 248366 w 725991"/>
              <a:gd name="connsiteY1" fmla="*/ 174239 h 313661"/>
              <a:gd name="connsiteX2" fmla="*/ 266324 w 725991"/>
              <a:gd name="connsiteY2" fmla="*/ 162924 h 313661"/>
              <a:gd name="connsiteX3" fmla="*/ 305681 w 725991"/>
              <a:gd name="connsiteY3" fmla="*/ 67179 h 313661"/>
              <a:gd name="connsiteX4" fmla="*/ 402352 w 725991"/>
              <a:gd name="connsiteY4" fmla="*/ 302188 h 313661"/>
              <a:gd name="connsiteX5" fmla="*/ 426830 w 725991"/>
              <a:gd name="connsiteY5" fmla="*/ 312612 h 313661"/>
              <a:gd name="connsiteX6" fmla="*/ 438270 w 725991"/>
              <a:gd name="connsiteY6" fmla="*/ 302188 h 313661"/>
              <a:gd name="connsiteX7" fmla="*/ 490809 w 725991"/>
              <a:gd name="connsiteY7" fmla="*/ 174239 h 313661"/>
              <a:gd name="connsiteX8" fmla="*/ 706887 w 725991"/>
              <a:gd name="connsiteY8" fmla="*/ 174239 h 313661"/>
              <a:gd name="connsiteX9" fmla="*/ 725992 w 725991"/>
              <a:gd name="connsiteY9" fmla="*/ 156831 h 313661"/>
              <a:gd name="connsiteX10" fmla="*/ 706887 w 725991"/>
              <a:gd name="connsiteY10" fmla="*/ 139423 h 313661"/>
              <a:gd name="connsiteX11" fmla="*/ 477626 w 725991"/>
              <a:gd name="connsiteY11" fmla="*/ 139423 h 313661"/>
              <a:gd name="connsiteX12" fmla="*/ 459667 w 725991"/>
              <a:gd name="connsiteY12" fmla="*/ 150738 h 313661"/>
              <a:gd name="connsiteX13" fmla="*/ 420311 w 725991"/>
              <a:gd name="connsiteY13" fmla="*/ 246482 h 313661"/>
              <a:gd name="connsiteX14" fmla="*/ 323639 w 725991"/>
              <a:gd name="connsiteY14" fmla="*/ 11474 h 313661"/>
              <a:gd name="connsiteX15" fmla="*/ 299162 w 725991"/>
              <a:gd name="connsiteY15" fmla="*/ 1050 h 313661"/>
              <a:gd name="connsiteX16" fmla="*/ 287722 w 725991"/>
              <a:gd name="connsiteY16" fmla="*/ 11474 h 313661"/>
              <a:gd name="connsiteX17" fmla="*/ 235183 w 725991"/>
              <a:gd name="connsiteY17" fmla="*/ 139423 h 313661"/>
              <a:gd name="connsiteX18" fmla="*/ 19105 w 725991"/>
              <a:gd name="connsiteY18" fmla="*/ 139423 h 313661"/>
              <a:gd name="connsiteX19" fmla="*/ 0 w 725991"/>
              <a:gd name="connsiteY19" fmla="*/ 156831 h 313661"/>
              <a:gd name="connsiteX20" fmla="*/ 19105 w 725991"/>
              <a:gd name="connsiteY20" fmla="*/ 174239 h 31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5991" h="313661">
                <a:moveTo>
                  <a:pt x="19105" y="174239"/>
                </a:moveTo>
                <a:lnTo>
                  <a:pt x="248366" y="174239"/>
                </a:lnTo>
                <a:cubicBezTo>
                  <a:pt x="256361" y="174263"/>
                  <a:pt x="263525" y="169748"/>
                  <a:pt x="266324" y="162924"/>
                </a:cubicBezTo>
                <a:lnTo>
                  <a:pt x="305681" y="67179"/>
                </a:lnTo>
                <a:lnTo>
                  <a:pt x="402352" y="302188"/>
                </a:lnTo>
                <a:cubicBezTo>
                  <a:pt x="405952" y="311225"/>
                  <a:pt x="416910" y="315894"/>
                  <a:pt x="426830" y="312612"/>
                </a:cubicBezTo>
                <a:cubicBezTo>
                  <a:pt x="432148" y="310854"/>
                  <a:pt x="436338" y="307035"/>
                  <a:pt x="438270" y="302188"/>
                </a:cubicBezTo>
                <a:lnTo>
                  <a:pt x="490809" y="174239"/>
                </a:lnTo>
                <a:lnTo>
                  <a:pt x="706887" y="174239"/>
                </a:lnTo>
                <a:cubicBezTo>
                  <a:pt x="717438" y="174239"/>
                  <a:pt x="725992" y="166445"/>
                  <a:pt x="725992" y="156831"/>
                </a:cubicBezTo>
                <a:cubicBezTo>
                  <a:pt x="725992" y="147217"/>
                  <a:pt x="717438" y="139423"/>
                  <a:pt x="706887" y="139423"/>
                </a:cubicBezTo>
                <a:lnTo>
                  <a:pt x="477626" y="139423"/>
                </a:lnTo>
                <a:cubicBezTo>
                  <a:pt x="469631" y="139399"/>
                  <a:pt x="462466" y="143914"/>
                  <a:pt x="459667" y="150738"/>
                </a:cubicBezTo>
                <a:lnTo>
                  <a:pt x="420311" y="246482"/>
                </a:lnTo>
                <a:lnTo>
                  <a:pt x="323639" y="11474"/>
                </a:lnTo>
                <a:cubicBezTo>
                  <a:pt x="320040" y="2437"/>
                  <a:pt x="309081" y="-2232"/>
                  <a:pt x="299162" y="1050"/>
                </a:cubicBezTo>
                <a:cubicBezTo>
                  <a:pt x="293843" y="2808"/>
                  <a:pt x="289653" y="6627"/>
                  <a:pt x="287722" y="11474"/>
                </a:cubicBezTo>
                <a:lnTo>
                  <a:pt x="235183" y="139423"/>
                </a:lnTo>
                <a:lnTo>
                  <a:pt x="19105" y="139423"/>
                </a:lnTo>
                <a:cubicBezTo>
                  <a:pt x="8554" y="139423"/>
                  <a:pt x="0" y="147217"/>
                  <a:pt x="0" y="156831"/>
                </a:cubicBezTo>
                <a:cubicBezTo>
                  <a:pt x="0" y="166445"/>
                  <a:pt x="8554" y="174239"/>
                  <a:pt x="19105" y="174239"/>
                </a:cubicBezTo>
                <a:close/>
              </a:path>
            </a:pathLst>
          </a:custGeom>
          <a:gradFill>
            <a:gsLst>
              <a:gs pos="0">
                <a:schemeClr val="bg1"/>
              </a:gs>
              <a:gs pos="41000">
                <a:srgbClr val="FFFFFF"/>
              </a:gs>
              <a:gs pos="86000">
                <a:schemeClr val="bg1">
                  <a:alpha val="54000"/>
                </a:schemeClr>
              </a:gs>
            </a:gsLst>
            <a:path path="circle">
              <a:fillToRect l="50000" t="130000" r="50000" b="-30000"/>
            </a:path>
          </a:gradFill>
          <a:ln w="19050" cap="flat">
            <a:noFill/>
            <a:prstDash val="solid"/>
            <a:miter/>
          </a:ln>
        </p:spPr>
        <p:txBody>
          <a:bodyPr rtlCol="0" anchor="ctr"/>
          <a:lstStyle/>
          <a:p>
            <a:endParaRPr lang="en-US"/>
          </a:p>
        </p:txBody>
      </p:sp>
      <p:grpSp>
        <p:nvGrpSpPr>
          <p:cNvPr id="174" name="Group 173">
            <a:extLst>
              <a:ext uri="{FF2B5EF4-FFF2-40B4-BE49-F238E27FC236}">
                <a16:creationId xmlns:a16="http://schemas.microsoft.com/office/drawing/2014/main" id="{DBF3DDB6-C2EA-F42D-E53E-E4A6F70657D6}"/>
              </a:ext>
            </a:extLst>
          </p:cNvPr>
          <p:cNvGrpSpPr/>
          <p:nvPr/>
        </p:nvGrpSpPr>
        <p:grpSpPr>
          <a:xfrm>
            <a:off x="4623384" y="2867279"/>
            <a:ext cx="873362" cy="873363"/>
            <a:chOff x="4623384" y="2867279"/>
            <a:chExt cx="873362" cy="873363"/>
          </a:xfrm>
        </p:grpSpPr>
        <p:sp>
          <p:nvSpPr>
            <p:cNvPr id="168" name="Freeform 167">
              <a:extLst>
                <a:ext uri="{FF2B5EF4-FFF2-40B4-BE49-F238E27FC236}">
                  <a16:creationId xmlns:a16="http://schemas.microsoft.com/office/drawing/2014/main" id="{31D3A58E-5343-A789-76D2-61153B6D979A}"/>
                </a:ext>
              </a:extLst>
            </p:cNvPr>
            <p:cNvSpPr/>
            <p:nvPr/>
          </p:nvSpPr>
          <p:spPr>
            <a:xfrm>
              <a:off x="4641579" y="3522301"/>
              <a:ext cx="181950" cy="200145"/>
            </a:xfrm>
            <a:custGeom>
              <a:avLst/>
              <a:gdLst>
                <a:gd name="connsiteX0" fmla="*/ 162664 w 181950"/>
                <a:gd name="connsiteY0" fmla="*/ 0 h 200145"/>
                <a:gd name="connsiteX1" fmla="*/ 181951 w 181950"/>
                <a:gd name="connsiteY1" fmla="*/ 0 h 200145"/>
                <a:gd name="connsiteX2" fmla="*/ 181951 w 181950"/>
                <a:gd name="connsiteY2" fmla="*/ 200146 h 200145"/>
                <a:gd name="connsiteX3" fmla="*/ 162664 w 181950"/>
                <a:gd name="connsiteY3" fmla="*/ 200146 h 200145"/>
                <a:gd name="connsiteX4" fmla="*/ 19287 w 181950"/>
                <a:gd name="connsiteY4" fmla="*/ 200146 h 200145"/>
                <a:gd name="connsiteX5" fmla="*/ 0 w 181950"/>
                <a:gd name="connsiteY5" fmla="*/ 200146 h 200145"/>
                <a:gd name="connsiteX6" fmla="*/ 0 w 181950"/>
                <a:gd name="connsiteY6" fmla="*/ 0 h 200145"/>
                <a:gd name="connsiteX7" fmla="*/ 19287 w 181950"/>
                <a:gd name="connsiteY7" fmla="*/ 0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950" h="200145">
                  <a:moveTo>
                    <a:pt x="162664" y="0"/>
                  </a:moveTo>
                  <a:cubicBezTo>
                    <a:pt x="173316" y="0"/>
                    <a:pt x="181951" y="0"/>
                    <a:pt x="181951" y="0"/>
                  </a:cubicBezTo>
                  <a:lnTo>
                    <a:pt x="181951" y="200146"/>
                  </a:lnTo>
                  <a:cubicBezTo>
                    <a:pt x="181951" y="200146"/>
                    <a:pt x="173316" y="200146"/>
                    <a:pt x="162664" y="200146"/>
                  </a:cubicBezTo>
                  <a:lnTo>
                    <a:pt x="19287" y="200146"/>
                  </a:lnTo>
                  <a:cubicBezTo>
                    <a:pt x="8635" y="200146"/>
                    <a:pt x="0" y="200146"/>
                    <a:pt x="0" y="200146"/>
                  </a:cubicBezTo>
                  <a:lnTo>
                    <a:pt x="0" y="0"/>
                  </a:lnTo>
                  <a:cubicBezTo>
                    <a:pt x="0" y="0"/>
                    <a:pt x="8635" y="0"/>
                    <a:pt x="19287" y="0"/>
                  </a:cubicBezTo>
                  <a:close/>
                </a:path>
              </a:pathLst>
            </a:custGeom>
            <a:solidFill>
              <a:srgbClr val="FFFFFF">
                <a:alpha val="40000"/>
              </a:srgbClr>
            </a:solidFill>
            <a:ln w="18058"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46A49E90-EB7F-7833-F9DB-15CBE6C59410}"/>
                </a:ext>
              </a:extLst>
            </p:cNvPr>
            <p:cNvSpPr/>
            <p:nvPr/>
          </p:nvSpPr>
          <p:spPr>
            <a:xfrm>
              <a:off x="4969090" y="3413130"/>
              <a:ext cx="181950" cy="309316"/>
            </a:xfrm>
            <a:custGeom>
              <a:avLst/>
              <a:gdLst>
                <a:gd name="connsiteX0" fmla="*/ 162664 w 181950"/>
                <a:gd name="connsiteY0" fmla="*/ 0 h 309316"/>
                <a:gd name="connsiteX1" fmla="*/ 181951 w 181950"/>
                <a:gd name="connsiteY1" fmla="*/ 0 h 309316"/>
                <a:gd name="connsiteX2" fmla="*/ 181951 w 181950"/>
                <a:gd name="connsiteY2" fmla="*/ 309316 h 309316"/>
                <a:gd name="connsiteX3" fmla="*/ 162664 w 181950"/>
                <a:gd name="connsiteY3" fmla="*/ 309316 h 309316"/>
                <a:gd name="connsiteX4" fmla="*/ 19287 w 181950"/>
                <a:gd name="connsiteY4" fmla="*/ 309316 h 309316"/>
                <a:gd name="connsiteX5" fmla="*/ 0 w 181950"/>
                <a:gd name="connsiteY5" fmla="*/ 309316 h 309316"/>
                <a:gd name="connsiteX6" fmla="*/ 0 w 181950"/>
                <a:gd name="connsiteY6" fmla="*/ 0 h 309316"/>
                <a:gd name="connsiteX7" fmla="*/ 19287 w 181950"/>
                <a:gd name="connsiteY7" fmla="*/ 0 h 30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950" h="309316">
                  <a:moveTo>
                    <a:pt x="162664" y="0"/>
                  </a:moveTo>
                  <a:cubicBezTo>
                    <a:pt x="173316" y="0"/>
                    <a:pt x="181951" y="0"/>
                    <a:pt x="181951" y="0"/>
                  </a:cubicBezTo>
                  <a:lnTo>
                    <a:pt x="181951" y="309316"/>
                  </a:lnTo>
                  <a:cubicBezTo>
                    <a:pt x="181951" y="309316"/>
                    <a:pt x="173316" y="309316"/>
                    <a:pt x="162664" y="309316"/>
                  </a:cubicBezTo>
                  <a:lnTo>
                    <a:pt x="19287" y="309316"/>
                  </a:lnTo>
                  <a:cubicBezTo>
                    <a:pt x="8635" y="309316"/>
                    <a:pt x="0" y="309316"/>
                    <a:pt x="0" y="309316"/>
                  </a:cubicBezTo>
                  <a:lnTo>
                    <a:pt x="0" y="0"/>
                  </a:lnTo>
                  <a:cubicBezTo>
                    <a:pt x="0" y="0"/>
                    <a:pt x="8635" y="0"/>
                    <a:pt x="19287" y="0"/>
                  </a:cubicBezTo>
                  <a:close/>
                </a:path>
              </a:pathLst>
            </a:custGeom>
            <a:solidFill>
              <a:srgbClr val="FFFFFF">
                <a:alpha val="65000"/>
              </a:srgbClr>
            </a:solidFill>
            <a:ln w="18058"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F5A41439-0C0F-973B-345D-37C06A65263C}"/>
                </a:ext>
              </a:extLst>
            </p:cNvPr>
            <p:cNvSpPr/>
            <p:nvPr/>
          </p:nvSpPr>
          <p:spPr>
            <a:xfrm>
              <a:off x="5296601" y="3303960"/>
              <a:ext cx="181950" cy="418486"/>
            </a:xfrm>
            <a:custGeom>
              <a:avLst/>
              <a:gdLst>
                <a:gd name="connsiteX0" fmla="*/ 162664 w 181950"/>
                <a:gd name="connsiteY0" fmla="*/ 0 h 418486"/>
                <a:gd name="connsiteX1" fmla="*/ 181951 w 181950"/>
                <a:gd name="connsiteY1" fmla="*/ 0 h 418486"/>
                <a:gd name="connsiteX2" fmla="*/ 181951 w 181950"/>
                <a:gd name="connsiteY2" fmla="*/ 418486 h 418486"/>
                <a:gd name="connsiteX3" fmla="*/ 162664 w 181950"/>
                <a:gd name="connsiteY3" fmla="*/ 418486 h 418486"/>
                <a:gd name="connsiteX4" fmla="*/ 19287 w 181950"/>
                <a:gd name="connsiteY4" fmla="*/ 418486 h 418486"/>
                <a:gd name="connsiteX5" fmla="*/ 0 w 181950"/>
                <a:gd name="connsiteY5" fmla="*/ 418486 h 418486"/>
                <a:gd name="connsiteX6" fmla="*/ 0 w 181950"/>
                <a:gd name="connsiteY6" fmla="*/ 0 h 418486"/>
                <a:gd name="connsiteX7" fmla="*/ 19287 w 181950"/>
                <a:gd name="connsiteY7" fmla="*/ 0 h 41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950" h="418486">
                  <a:moveTo>
                    <a:pt x="162664" y="0"/>
                  </a:moveTo>
                  <a:cubicBezTo>
                    <a:pt x="173316" y="0"/>
                    <a:pt x="181951" y="0"/>
                    <a:pt x="181951" y="0"/>
                  </a:cubicBezTo>
                  <a:lnTo>
                    <a:pt x="181951" y="418486"/>
                  </a:lnTo>
                  <a:cubicBezTo>
                    <a:pt x="181951" y="418486"/>
                    <a:pt x="173316" y="418486"/>
                    <a:pt x="162664" y="418486"/>
                  </a:cubicBezTo>
                  <a:lnTo>
                    <a:pt x="19287" y="418486"/>
                  </a:lnTo>
                  <a:cubicBezTo>
                    <a:pt x="8635" y="418486"/>
                    <a:pt x="0" y="418486"/>
                    <a:pt x="0" y="418486"/>
                  </a:cubicBezTo>
                  <a:lnTo>
                    <a:pt x="0" y="0"/>
                  </a:lnTo>
                  <a:cubicBezTo>
                    <a:pt x="0" y="0"/>
                    <a:pt x="8635" y="0"/>
                    <a:pt x="19287" y="0"/>
                  </a:cubicBezTo>
                  <a:close/>
                </a:path>
              </a:pathLst>
            </a:custGeom>
            <a:solidFill>
              <a:srgbClr val="FFFFFF">
                <a:alpha val="56000"/>
              </a:srgbClr>
            </a:solidFill>
            <a:ln w="18058"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665FF707-0F88-D1C5-012B-18C4D97316B3}"/>
                </a:ext>
              </a:extLst>
            </p:cNvPr>
            <p:cNvSpPr/>
            <p:nvPr/>
          </p:nvSpPr>
          <p:spPr>
            <a:xfrm>
              <a:off x="4623384" y="3303960"/>
              <a:ext cx="218340" cy="436681"/>
            </a:xfrm>
            <a:custGeom>
              <a:avLst/>
              <a:gdLst>
                <a:gd name="connsiteX0" fmla="*/ 172853 w 218340"/>
                <a:gd name="connsiteY0" fmla="*/ 436682 h 436681"/>
                <a:gd name="connsiteX1" fmla="*/ 45488 w 218340"/>
                <a:gd name="connsiteY1" fmla="*/ 436682 h 436681"/>
                <a:gd name="connsiteX2" fmla="*/ 0 w 218340"/>
                <a:gd name="connsiteY2" fmla="*/ 391194 h 436681"/>
                <a:gd name="connsiteX3" fmla="*/ 0 w 218340"/>
                <a:gd name="connsiteY3" fmla="*/ 45488 h 436681"/>
                <a:gd name="connsiteX4" fmla="*/ 45488 w 218340"/>
                <a:gd name="connsiteY4" fmla="*/ 0 h 436681"/>
                <a:gd name="connsiteX5" fmla="*/ 172853 w 218340"/>
                <a:gd name="connsiteY5" fmla="*/ 0 h 436681"/>
                <a:gd name="connsiteX6" fmla="*/ 218341 w 218340"/>
                <a:gd name="connsiteY6" fmla="*/ 45488 h 436681"/>
                <a:gd name="connsiteX7" fmla="*/ 218341 w 218340"/>
                <a:gd name="connsiteY7" fmla="*/ 391194 h 436681"/>
                <a:gd name="connsiteX8" fmla="*/ 172853 w 218340"/>
                <a:gd name="connsiteY8" fmla="*/ 436682 h 436681"/>
                <a:gd name="connsiteX9" fmla="*/ 45488 w 218340"/>
                <a:gd name="connsiteY9" fmla="*/ 36390 h 436681"/>
                <a:gd name="connsiteX10" fmla="*/ 36390 w 218340"/>
                <a:gd name="connsiteY10" fmla="*/ 45488 h 436681"/>
                <a:gd name="connsiteX11" fmla="*/ 36390 w 218340"/>
                <a:gd name="connsiteY11" fmla="*/ 391194 h 436681"/>
                <a:gd name="connsiteX12" fmla="*/ 45488 w 218340"/>
                <a:gd name="connsiteY12" fmla="*/ 400291 h 436681"/>
                <a:gd name="connsiteX13" fmla="*/ 172853 w 218340"/>
                <a:gd name="connsiteY13" fmla="*/ 400291 h 436681"/>
                <a:gd name="connsiteX14" fmla="*/ 181951 w 218340"/>
                <a:gd name="connsiteY14" fmla="*/ 391194 h 436681"/>
                <a:gd name="connsiteX15" fmla="*/ 181951 w 218340"/>
                <a:gd name="connsiteY15" fmla="*/ 45488 h 436681"/>
                <a:gd name="connsiteX16" fmla="*/ 172853 w 218340"/>
                <a:gd name="connsiteY16" fmla="*/ 36390 h 43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340" h="436681">
                  <a:moveTo>
                    <a:pt x="172853" y="436682"/>
                  </a:moveTo>
                  <a:lnTo>
                    <a:pt x="45488" y="436682"/>
                  </a:lnTo>
                  <a:cubicBezTo>
                    <a:pt x="20366" y="436682"/>
                    <a:pt x="0" y="416316"/>
                    <a:pt x="0" y="391194"/>
                  </a:cubicBezTo>
                  <a:lnTo>
                    <a:pt x="0" y="45488"/>
                  </a:lnTo>
                  <a:cubicBezTo>
                    <a:pt x="0" y="20366"/>
                    <a:pt x="20366" y="0"/>
                    <a:pt x="45488" y="0"/>
                  </a:cubicBezTo>
                  <a:lnTo>
                    <a:pt x="172853" y="0"/>
                  </a:lnTo>
                  <a:cubicBezTo>
                    <a:pt x="197975" y="0"/>
                    <a:pt x="218341" y="20366"/>
                    <a:pt x="218341" y="45488"/>
                  </a:cubicBezTo>
                  <a:lnTo>
                    <a:pt x="218341" y="391194"/>
                  </a:lnTo>
                  <a:cubicBezTo>
                    <a:pt x="218341" y="416316"/>
                    <a:pt x="197975" y="436682"/>
                    <a:pt x="172853" y="436682"/>
                  </a:cubicBezTo>
                  <a:close/>
                  <a:moveTo>
                    <a:pt x="45488" y="36390"/>
                  </a:moveTo>
                  <a:cubicBezTo>
                    <a:pt x="40463" y="36390"/>
                    <a:pt x="36390" y="40464"/>
                    <a:pt x="36390" y="45488"/>
                  </a:cubicBezTo>
                  <a:lnTo>
                    <a:pt x="36390" y="391194"/>
                  </a:lnTo>
                  <a:cubicBezTo>
                    <a:pt x="36390" y="396218"/>
                    <a:pt x="40463" y="400291"/>
                    <a:pt x="45488" y="400291"/>
                  </a:cubicBezTo>
                  <a:lnTo>
                    <a:pt x="172853" y="400291"/>
                  </a:lnTo>
                  <a:cubicBezTo>
                    <a:pt x="177877" y="400291"/>
                    <a:pt x="181951" y="396218"/>
                    <a:pt x="181951" y="391194"/>
                  </a:cubicBezTo>
                  <a:lnTo>
                    <a:pt x="181951" y="45488"/>
                  </a:lnTo>
                  <a:cubicBezTo>
                    <a:pt x="181951" y="40464"/>
                    <a:pt x="177877" y="36390"/>
                    <a:pt x="172853" y="36390"/>
                  </a:cubicBezTo>
                  <a:close/>
                </a:path>
              </a:pathLst>
            </a:custGeom>
            <a:solidFill>
              <a:srgbClr val="FFFFFF"/>
            </a:solidFill>
            <a:ln w="18058"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831D6D78-C7C4-8E69-C844-637AF95DFC5F}"/>
                </a:ext>
              </a:extLst>
            </p:cNvPr>
            <p:cNvSpPr/>
            <p:nvPr/>
          </p:nvSpPr>
          <p:spPr>
            <a:xfrm>
              <a:off x="4950895" y="3085619"/>
              <a:ext cx="218340" cy="655022"/>
            </a:xfrm>
            <a:custGeom>
              <a:avLst/>
              <a:gdLst>
                <a:gd name="connsiteX0" fmla="*/ 172853 w 218340"/>
                <a:gd name="connsiteY0" fmla="*/ 655022 h 655022"/>
                <a:gd name="connsiteX1" fmla="*/ 45488 w 218340"/>
                <a:gd name="connsiteY1" fmla="*/ 655022 h 655022"/>
                <a:gd name="connsiteX2" fmla="*/ 0 w 218340"/>
                <a:gd name="connsiteY2" fmla="*/ 609535 h 655022"/>
                <a:gd name="connsiteX3" fmla="*/ 0 w 218340"/>
                <a:gd name="connsiteY3" fmla="*/ 45488 h 655022"/>
                <a:gd name="connsiteX4" fmla="*/ 45488 w 218340"/>
                <a:gd name="connsiteY4" fmla="*/ 0 h 655022"/>
                <a:gd name="connsiteX5" fmla="*/ 172853 w 218340"/>
                <a:gd name="connsiteY5" fmla="*/ 0 h 655022"/>
                <a:gd name="connsiteX6" fmla="*/ 218341 w 218340"/>
                <a:gd name="connsiteY6" fmla="*/ 45488 h 655022"/>
                <a:gd name="connsiteX7" fmla="*/ 218341 w 218340"/>
                <a:gd name="connsiteY7" fmla="*/ 609535 h 655022"/>
                <a:gd name="connsiteX8" fmla="*/ 172853 w 218340"/>
                <a:gd name="connsiteY8" fmla="*/ 655022 h 655022"/>
                <a:gd name="connsiteX9" fmla="*/ 45488 w 218340"/>
                <a:gd name="connsiteY9" fmla="*/ 36390 h 655022"/>
                <a:gd name="connsiteX10" fmla="*/ 36390 w 218340"/>
                <a:gd name="connsiteY10" fmla="*/ 45488 h 655022"/>
                <a:gd name="connsiteX11" fmla="*/ 36390 w 218340"/>
                <a:gd name="connsiteY11" fmla="*/ 609535 h 655022"/>
                <a:gd name="connsiteX12" fmla="*/ 45488 w 218340"/>
                <a:gd name="connsiteY12" fmla="*/ 618632 h 655022"/>
                <a:gd name="connsiteX13" fmla="*/ 172853 w 218340"/>
                <a:gd name="connsiteY13" fmla="*/ 618632 h 655022"/>
                <a:gd name="connsiteX14" fmla="*/ 181951 w 218340"/>
                <a:gd name="connsiteY14" fmla="*/ 609535 h 655022"/>
                <a:gd name="connsiteX15" fmla="*/ 181951 w 218340"/>
                <a:gd name="connsiteY15" fmla="*/ 45488 h 655022"/>
                <a:gd name="connsiteX16" fmla="*/ 172853 w 218340"/>
                <a:gd name="connsiteY16" fmla="*/ 36390 h 65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340" h="655022">
                  <a:moveTo>
                    <a:pt x="172853" y="655022"/>
                  </a:moveTo>
                  <a:lnTo>
                    <a:pt x="45488" y="655022"/>
                  </a:lnTo>
                  <a:cubicBezTo>
                    <a:pt x="20366" y="655022"/>
                    <a:pt x="0" y="634657"/>
                    <a:pt x="0" y="609535"/>
                  </a:cubicBezTo>
                  <a:lnTo>
                    <a:pt x="0" y="45488"/>
                  </a:lnTo>
                  <a:cubicBezTo>
                    <a:pt x="0" y="20366"/>
                    <a:pt x="20366" y="0"/>
                    <a:pt x="45488" y="0"/>
                  </a:cubicBezTo>
                  <a:lnTo>
                    <a:pt x="172853" y="0"/>
                  </a:lnTo>
                  <a:cubicBezTo>
                    <a:pt x="197975" y="0"/>
                    <a:pt x="218341" y="20366"/>
                    <a:pt x="218341" y="45488"/>
                  </a:cubicBezTo>
                  <a:lnTo>
                    <a:pt x="218341" y="609535"/>
                  </a:lnTo>
                  <a:cubicBezTo>
                    <a:pt x="218341" y="634657"/>
                    <a:pt x="197975" y="655022"/>
                    <a:pt x="172853" y="655022"/>
                  </a:cubicBezTo>
                  <a:close/>
                  <a:moveTo>
                    <a:pt x="45488" y="36390"/>
                  </a:moveTo>
                  <a:cubicBezTo>
                    <a:pt x="40464" y="36390"/>
                    <a:pt x="36390" y="40464"/>
                    <a:pt x="36390" y="45488"/>
                  </a:cubicBezTo>
                  <a:lnTo>
                    <a:pt x="36390" y="609535"/>
                  </a:lnTo>
                  <a:cubicBezTo>
                    <a:pt x="36390" y="614558"/>
                    <a:pt x="40464" y="618632"/>
                    <a:pt x="45488" y="618632"/>
                  </a:cubicBezTo>
                  <a:lnTo>
                    <a:pt x="172853" y="618632"/>
                  </a:lnTo>
                  <a:cubicBezTo>
                    <a:pt x="177877" y="618632"/>
                    <a:pt x="181951" y="614558"/>
                    <a:pt x="181951" y="609535"/>
                  </a:cubicBezTo>
                  <a:lnTo>
                    <a:pt x="181951" y="45488"/>
                  </a:lnTo>
                  <a:cubicBezTo>
                    <a:pt x="181951" y="40464"/>
                    <a:pt x="177877" y="36390"/>
                    <a:pt x="172853" y="36390"/>
                  </a:cubicBezTo>
                  <a:close/>
                </a:path>
              </a:pathLst>
            </a:custGeom>
            <a:solidFill>
              <a:srgbClr val="FFFFFF"/>
            </a:solidFill>
            <a:ln w="18058"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DE4E55A6-E02F-2CB2-BB86-0D6A1DF2BDB1}"/>
                </a:ext>
              </a:extLst>
            </p:cNvPr>
            <p:cNvSpPr/>
            <p:nvPr/>
          </p:nvSpPr>
          <p:spPr>
            <a:xfrm>
              <a:off x="5278406" y="2867279"/>
              <a:ext cx="218340" cy="873363"/>
            </a:xfrm>
            <a:custGeom>
              <a:avLst/>
              <a:gdLst>
                <a:gd name="connsiteX0" fmla="*/ 172853 w 218340"/>
                <a:gd name="connsiteY0" fmla="*/ 873363 h 873363"/>
                <a:gd name="connsiteX1" fmla="*/ 45488 w 218340"/>
                <a:gd name="connsiteY1" fmla="*/ 873363 h 873363"/>
                <a:gd name="connsiteX2" fmla="*/ 0 w 218340"/>
                <a:gd name="connsiteY2" fmla="*/ 827875 h 873363"/>
                <a:gd name="connsiteX3" fmla="*/ 0 w 218340"/>
                <a:gd name="connsiteY3" fmla="*/ 45488 h 873363"/>
                <a:gd name="connsiteX4" fmla="*/ 45488 w 218340"/>
                <a:gd name="connsiteY4" fmla="*/ 0 h 873363"/>
                <a:gd name="connsiteX5" fmla="*/ 172853 w 218340"/>
                <a:gd name="connsiteY5" fmla="*/ 0 h 873363"/>
                <a:gd name="connsiteX6" fmla="*/ 218341 w 218340"/>
                <a:gd name="connsiteY6" fmla="*/ 45488 h 873363"/>
                <a:gd name="connsiteX7" fmla="*/ 218341 w 218340"/>
                <a:gd name="connsiteY7" fmla="*/ 827875 h 873363"/>
                <a:gd name="connsiteX8" fmla="*/ 172853 w 218340"/>
                <a:gd name="connsiteY8" fmla="*/ 873363 h 873363"/>
                <a:gd name="connsiteX9" fmla="*/ 45488 w 218340"/>
                <a:gd name="connsiteY9" fmla="*/ 36390 h 873363"/>
                <a:gd name="connsiteX10" fmla="*/ 36390 w 218340"/>
                <a:gd name="connsiteY10" fmla="*/ 45488 h 873363"/>
                <a:gd name="connsiteX11" fmla="*/ 36390 w 218340"/>
                <a:gd name="connsiteY11" fmla="*/ 827875 h 873363"/>
                <a:gd name="connsiteX12" fmla="*/ 45488 w 218340"/>
                <a:gd name="connsiteY12" fmla="*/ 836973 h 873363"/>
                <a:gd name="connsiteX13" fmla="*/ 172853 w 218340"/>
                <a:gd name="connsiteY13" fmla="*/ 836973 h 873363"/>
                <a:gd name="connsiteX14" fmla="*/ 181951 w 218340"/>
                <a:gd name="connsiteY14" fmla="*/ 827875 h 873363"/>
                <a:gd name="connsiteX15" fmla="*/ 181951 w 218340"/>
                <a:gd name="connsiteY15" fmla="*/ 45488 h 873363"/>
                <a:gd name="connsiteX16" fmla="*/ 172853 w 218340"/>
                <a:gd name="connsiteY16" fmla="*/ 36390 h 87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340" h="873363">
                  <a:moveTo>
                    <a:pt x="172853" y="873363"/>
                  </a:moveTo>
                  <a:lnTo>
                    <a:pt x="45488" y="873363"/>
                  </a:lnTo>
                  <a:cubicBezTo>
                    <a:pt x="20366" y="873363"/>
                    <a:pt x="0" y="852997"/>
                    <a:pt x="0" y="827875"/>
                  </a:cubicBezTo>
                  <a:lnTo>
                    <a:pt x="0" y="45488"/>
                  </a:lnTo>
                  <a:cubicBezTo>
                    <a:pt x="0" y="20366"/>
                    <a:pt x="20366" y="0"/>
                    <a:pt x="45488" y="0"/>
                  </a:cubicBezTo>
                  <a:lnTo>
                    <a:pt x="172853" y="0"/>
                  </a:lnTo>
                  <a:cubicBezTo>
                    <a:pt x="197975" y="0"/>
                    <a:pt x="218341" y="20366"/>
                    <a:pt x="218341" y="45488"/>
                  </a:cubicBezTo>
                  <a:lnTo>
                    <a:pt x="218341" y="827875"/>
                  </a:lnTo>
                  <a:cubicBezTo>
                    <a:pt x="218341" y="852997"/>
                    <a:pt x="197975" y="873363"/>
                    <a:pt x="172853" y="873363"/>
                  </a:cubicBezTo>
                  <a:close/>
                  <a:moveTo>
                    <a:pt x="45488" y="36390"/>
                  </a:moveTo>
                  <a:cubicBezTo>
                    <a:pt x="40464" y="36390"/>
                    <a:pt x="36390" y="40463"/>
                    <a:pt x="36390" y="45488"/>
                  </a:cubicBezTo>
                  <a:lnTo>
                    <a:pt x="36390" y="827875"/>
                  </a:lnTo>
                  <a:cubicBezTo>
                    <a:pt x="36390" y="832899"/>
                    <a:pt x="40464" y="836973"/>
                    <a:pt x="45488" y="836973"/>
                  </a:cubicBezTo>
                  <a:lnTo>
                    <a:pt x="172853" y="836973"/>
                  </a:lnTo>
                  <a:cubicBezTo>
                    <a:pt x="177877" y="836973"/>
                    <a:pt x="181951" y="832899"/>
                    <a:pt x="181951" y="827875"/>
                  </a:cubicBezTo>
                  <a:lnTo>
                    <a:pt x="181951" y="45488"/>
                  </a:lnTo>
                  <a:cubicBezTo>
                    <a:pt x="181951" y="40463"/>
                    <a:pt x="177877" y="36390"/>
                    <a:pt x="172853" y="36390"/>
                  </a:cubicBezTo>
                  <a:close/>
                </a:path>
              </a:pathLst>
            </a:custGeom>
            <a:solidFill>
              <a:srgbClr val="FFFFFF"/>
            </a:solidFill>
            <a:ln w="18058" cap="flat">
              <a:noFill/>
              <a:prstDash val="solid"/>
              <a:miter/>
            </a:ln>
          </p:spPr>
          <p:txBody>
            <a:bodyPr rtlCol="0" anchor="ctr"/>
            <a:lstStyle/>
            <a:p>
              <a:endParaRPr lang="en-US"/>
            </a:p>
          </p:txBody>
        </p:sp>
      </p:grpSp>
    </p:spTree>
    <p:extLst>
      <p:ext uri="{BB962C8B-B14F-4D97-AF65-F5344CB8AC3E}">
        <p14:creationId xmlns:p14="http://schemas.microsoft.com/office/powerpoint/2010/main" val="4146338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9B1D9D-007E-FB8F-1EFA-6B80582F6FF5}"/>
              </a:ext>
            </a:extLst>
          </p:cNvPr>
          <p:cNvSpPr/>
          <p:nvPr/>
        </p:nvSpPr>
        <p:spPr>
          <a:xfrm>
            <a:off x="0" y="-5210"/>
            <a:ext cx="12192000" cy="640080"/>
          </a:xfrm>
          <a:prstGeom prst="rect">
            <a:avLst/>
          </a:prstGeom>
          <a:gradFill>
            <a:gsLst>
              <a:gs pos="63000">
                <a:schemeClr val="tx2"/>
              </a:gs>
              <a:gs pos="0">
                <a:schemeClr val="accent4">
                  <a:lumMod val="50000"/>
                </a:schemeClr>
              </a:gs>
              <a:gs pos="100000">
                <a:srgbClr val="0DA06D"/>
              </a:gs>
            </a:gsLst>
            <a:lin ang="0" scaled="0"/>
          </a:gradFill>
          <a:ln>
            <a:noFill/>
          </a:ln>
          <a:effectLst>
            <a:innerShdw blurRad="100634" dist="38100" dir="5400000">
              <a:schemeClr val="accent4">
                <a:lumMod val="50000"/>
                <a:alpha val="33511"/>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0" name="Picture 9" descr="3D abstract waves with color gradient">
            <a:extLst>
              <a:ext uri="{FF2B5EF4-FFF2-40B4-BE49-F238E27FC236}">
                <a16:creationId xmlns:a16="http://schemas.microsoft.com/office/drawing/2014/main" id="{82AD3D1B-8A91-1AE0-0CE4-EA1EBA8B23DE}"/>
              </a:ext>
            </a:extLst>
          </p:cNvPr>
          <p:cNvPicPr>
            <a:picLocks noChangeAspect="1"/>
          </p:cNvPicPr>
          <p:nvPr/>
        </p:nvPicPr>
        <p:blipFill>
          <a:blip r:embed="rId2" cstate="screen">
            <a:duotone>
              <a:schemeClr val="accent4">
                <a:shade val="45000"/>
                <a:satMod val="135000"/>
              </a:schemeClr>
              <a:prstClr val="white"/>
            </a:duotone>
            <a:alphaModFix amt="32000"/>
            <a:extLst>
              <a:ext uri="{BEBA8EAE-BF5A-486C-A8C5-ECC9F3942E4B}">
                <a14:imgProps xmlns:a14="http://schemas.microsoft.com/office/drawing/2010/main">
                  <a14:imgLayer r:embed="rId3">
                    <a14:imgEffect>
                      <a14:colorTemperature colorTemp="6813"/>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10800000">
            <a:off x="0" y="-1"/>
            <a:ext cx="12192000" cy="6873253"/>
          </a:xfrm>
          <a:prstGeom prst="rect">
            <a:avLst/>
          </a:prstGeom>
        </p:spPr>
      </p:pic>
      <p:cxnSp>
        <p:nvCxnSpPr>
          <p:cNvPr id="50" name="Straight Arrow Connector 24">
            <a:extLst>
              <a:ext uri="{FF2B5EF4-FFF2-40B4-BE49-F238E27FC236}">
                <a16:creationId xmlns:a16="http://schemas.microsoft.com/office/drawing/2014/main" id="{3720B697-E5E1-08D2-C7BC-591F652B0886}"/>
              </a:ext>
            </a:extLst>
          </p:cNvPr>
          <p:cNvCxnSpPr>
            <a:cxnSpLocks/>
          </p:cNvCxnSpPr>
          <p:nvPr/>
        </p:nvCxnSpPr>
        <p:spPr>
          <a:xfrm rot="10800000" flipV="1">
            <a:off x="8481832" y="4355771"/>
            <a:ext cx="2133600" cy="640080"/>
          </a:xfrm>
          <a:prstGeom prst="bentConnector3">
            <a:avLst>
              <a:gd name="adj1" fmla="val 100000"/>
            </a:avLst>
          </a:prstGeom>
          <a:ln w="25400" cap="rnd">
            <a:gradFill>
              <a:gsLst>
                <a:gs pos="0">
                  <a:srgbClr val="0DA06D"/>
                </a:gs>
                <a:gs pos="100000">
                  <a:srgbClr val="17D573"/>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41" name="Straight Arrow Connector 24">
            <a:extLst>
              <a:ext uri="{FF2B5EF4-FFF2-40B4-BE49-F238E27FC236}">
                <a16:creationId xmlns:a16="http://schemas.microsoft.com/office/drawing/2014/main" id="{CBFA83EE-BF9B-3577-49C6-3DEF83CF63C0}"/>
              </a:ext>
            </a:extLst>
          </p:cNvPr>
          <p:cNvCxnSpPr>
            <a:cxnSpLocks/>
          </p:cNvCxnSpPr>
          <p:nvPr/>
        </p:nvCxnSpPr>
        <p:spPr>
          <a:xfrm rot="10800000" flipV="1">
            <a:off x="4356608" y="4368471"/>
            <a:ext cx="2133600" cy="640080"/>
          </a:xfrm>
          <a:prstGeom prst="bentConnector3">
            <a:avLst>
              <a:gd name="adj1" fmla="val 100000"/>
            </a:avLst>
          </a:prstGeom>
          <a:ln w="25400" cap="rnd">
            <a:gradFill>
              <a:gsLst>
                <a:gs pos="0">
                  <a:schemeClr val="accent4">
                    <a:lumMod val="50000"/>
                  </a:schemeClr>
                </a:gs>
                <a:gs pos="100000">
                  <a:schemeClr val="accent4"/>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0C502E49-60C0-4ED4-D061-2B872B3CF786}"/>
              </a:ext>
            </a:extLst>
          </p:cNvPr>
          <p:cNvCxnSpPr>
            <a:cxnSpLocks/>
          </p:cNvCxnSpPr>
          <p:nvPr/>
        </p:nvCxnSpPr>
        <p:spPr>
          <a:xfrm rot="10800000" flipV="1">
            <a:off x="228600" y="4351193"/>
            <a:ext cx="2133600" cy="640080"/>
          </a:xfrm>
          <a:prstGeom prst="bentConnector3">
            <a:avLst>
              <a:gd name="adj1" fmla="val 100000"/>
            </a:avLst>
          </a:prstGeom>
          <a:ln w="25400" cap="rnd">
            <a:gradFill>
              <a:gsLst>
                <a:gs pos="0">
                  <a:srgbClr val="0895A0"/>
                </a:gs>
                <a:gs pos="100000">
                  <a:srgbClr val="10C4D5"/>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0EF2AF0A-8F87-E21D-41D8-BDFE669C63AF}"/>
              </a:ext>
            </a:extLst>
          </p:cNvPr>
          <p:cNvCxnSpPr>
            <a:cxnSpLocks/>
          </p:cNvCxnSpPr>
          <p:nvPr/>
        </p:nvCxnSpPr>
        <p:spPr>
          <a:xfrm flipV="1">
            <a:off x="228600" y="914400"/>
            <a:ext cx="0" cy="2334980"/>
          </a:xfrm>
          <a:prstGeom prst="straightConnector1">
            <a:avLst/>
          </a:prstGeom>
          <a:ln w="25400" cap="rnd">
            <a:gradFill>
              <a:gsLst>
                <a:gs pos="0">
                  <a:schemeClr val="accent4">
                    <a:lumMod val="50000"/>
                  </a:schemeClr>
                </a:gs>
                <a:gs pos="100000">
                  <a:schemeClr val="accent4"/>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2AD0C932-54AD-DE3B-E563-B0FDF79229D3}"/>
              </a:ext>
            </a:extLst>
          </p:cNvPr>
          <p:cNvCxnSpPr>
            <a:cxnSpLocks/>
          </p:cNvCxnSpPr>
          <p:nvPr/>
        </p:nvCxnSpPr>
        <p:spPr>
          <a:xfrm flipV="1">
            <a:off x="7869108" y="3317458"/>
            <a:ext cx="577408" cy="742950"/>
          </a:xfrm>
          <a:prstGeom prst="straightConnector1">
            <a:avLst/>
          </a:prstGeom>
          <a:ln w="47625" cap="rnd">
            <a:gradFill>
              <a:gsLst>
                <a:gs pos="100000">
                  <a:srgbClr val="00B195"/>
                </a:gs>
                <a:gs pos="26000">
                  <a:srgbClr val="92D050"/>
                </a:gs>
              </a:gsLst>
              <a:lin ang="0" scaled="0"/>
            </a:gradFill>
            <a:prstDash val="sysDash"/>
            <a:tailEnd type="none" w="lg" len="lg"/>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51BBCF50-CBA1-ABFC-57CA-907162D6396A}"/>
              </a:ext>
            </a:extLst>
          </p:cNvPr>
          <p:cNvCxnSpPr>
            <a:cxnSpLocks/>
          </p:cNvCxnSpPr>
          <p:nvPr/>
        </p:nvCxnSpPr>
        <p:spPr>
          <a:xfrm flipV="1">
            <a:off x="4356608" y="931678"/>
            <a:ext cx="0" cy="2334980"/>
          </a:xfrm>
          <a:prstGeom prst="straightConnector1">
            <a:avLst/>
          </a:prstGeom>
          <a:ln w="25400" cap="rnd">
            <a:gradFill>
              <a:gsLst>
                <a:gs pos="0">
                  <a:srgbClr val="0DA06D"/>
                </a:gs>
                <a:gs pos="100000">
                  <a:srgbClr val="17D573"/>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9C4B43F7-FB04-E134-8CCA-21AC943F66D2}"/>
              </a:ext>
            </a:extLst>
          </p:cNvPr>
          <p:cNvCxnSpPr>
            <a:cxnSpLocks/>
          </p:cNvCxnSpPr>
          <p:nvPr/>
        </p:nvCxnSpPr>
        <p:spPr>
          <a:xfrm flipV="1">
            <a:off x="8481832" y="918978"/>
            <a:ext cx="0" cy="2334980"/>
          </a:xfrm>
          <a:prstGeom prst="straightConnector1">
            <a:avLst/>
          </a:prstGeom>
          <a:ln w="25400" cap="rnd">
            <a:gradFill>
              <a:gsLst>
                <a:gs pos="0">
                  <a:srgbClr val="0895A0"/>
                </a:gs>
                <a:gs pos="100000">
                  <a:srgbClr val="10C4D5"/>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F6E9EEAF-01F9-0C2D-D8A9-BEFD1A4CA475}"/>
              </a:ext>
            </a:extLst>
          </p:cNvPr>
          <p:cNvCxnSpPr>
            <a:cxnSpLocks/>
          </p:cNvCxnSpPr>
          <p:nvPr/>
        </p:nvCxnSpPr>
        <p:spPr>
          <a:xfrm>
            <a:off x="9929632" y="3304758"/>
            <a:ext cx="577408" cy="742950"/>
          </a:xfrm>
          <a:prstGeom prst="straightConnector1">
            <a:avLst/>
          </a:prstGeom>
          <a:ln w="47625" cap="rnd">
            <a:gradFill>
              <a:gsLst>
                <a:gs pos="100000">
                  <a:srgbClr val="00B195"/>
                </a:gs>
                <a:gs pos="26000">
                  <a:srgbClr val="92D050"/>
                </a:gs>
              </a:gsLst>
              <a:lin ang="0" scaled="0"/>
            </a:gradFill>
            <a:prstDash val="sysDash"/>
            <a:tailEnd type="none" w="lg" len="lg"/>
          </a:ln>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5FF0E959-DFF5-003E-09D0-A23BAFD815E3}"/>
              </a:ext>
            </a:extLst>
          </p:cNvPr>
          <p:cNvSpPr/>
          <p:nvPr/>
        </p:nvSpPr>
        <p:spPr>
          <a:xfrm>
            <a:off x="10506105" y="3307249"/>
            <a:ext cx="1485900" cy="1485900"/>
          </a:xfrm>
          <a:prstGeom prst="ellipse">
            <a:avLst/>
          </a:prstGeom>
          <a:gradFill flip="none" rotWithShape="1">
            <a:gsLst>
              <a:gs pos="0">
                <a:srgbClr val="8FF8C9"/>
              </a:gs>
              <a:gs pos="58000">
                <a:srgbClr val="17D573"/>
              </a:gs>
              <a:gs pos="100000">
                <a:srgbClr val="0DA06D"/>
              </a:gs>
            </a:gsLst>
            <a:path path="circle">
              <a:fillToRect l="50000" t="130000" r="50000" b="-30000"/>
            </a:path>
            <a:tileRect/>
          </a:gradFill>
          <a:ln>
            <a:noFill/>
          </a:ln>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A333A276-85AA-4318-896B-1A62AF47BB14}"/>
              </a:ext>
            </a:extLst>
          </p:cNvPr>
          <p:cNvSpPr/>
          <p:nvPr/>
        </p:nvSpPr>
        <p:spPr>
          <a:xfrm>
            <a:off x="8462837" y="2564299"/>
            <a:ext cx="1485900" cy="1485900"/>
          </a:xfrm>
          <a:prstGeom prst="ellipse">
            <a:avLst/>
          </a:prstGeom>
          <a:gradFill flip="none" rotWithShape="1">
            <a:gsLst>
              <a:gs pos="0">
                <a:srgbClr val="91F8F5"/>
              </a:gs>
              <a:gs pos="58000">
                <a:srgbClr val="10C4D5"/>
              </a:gs>
              <a:gs pos="100000">
                <a:srgbClr val="0895A0"/>
              </a:gs>
            </a:gsLst>
            <a:path path="circle">
              <a:fillToRect l="50000" t="130000" r="50000" b="-30000"/>
            </a:path>
            <a:tileRect/>
          </a:gradFill>
          <a:ln>
            <a:noFill/>
          </a:ln>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a:extLst>
              <a:ext uri="{FF2B5EF4-FFF2-40B4-BE49-F238E27FC236}">
                <a16:creationId xmlns:a16="http://schemas.microsoft.com/office/drawing/2014/main" id="{259FA464-453F-1878-3A67-835438B5CCFC}"/>
              </a:ext>
            </a:extLst>
          </p:cNvPr>
          <p:cNvCxnSpPr>
            <a:cxnSpLocks/>
          </p:cNvCxnSpPr>
          <p:nvPr/>
        </p:nvCxnSpPr>
        <p:spPr>
          <a:xfrm flipV="1">
            <a:off x="3741100" y="3300180"/>
            <a:ext cx="577408" cy="742950"/>
          </a:xfrm>
          <a:prstGeom prst="straightConnector1">
            <a:avLst/>
          </a:prstGeom>
          <a:ln w="47625" cap="rnd">
            <a:gradFill>
              <a:gsLst>
                <a:gs pos="100000">
                  <a:srgbClr val="00B195"/>
                </a:gs>
                <a:gs pos="26000">
                  <a:srgbClr val="92D050"/>
                </a:gs>
              </a:gsLst>
              <a:lin ang="0" scaled="0"/>
            </a:gradFill>
            <a:prstDash val="sysDash"/>
            <a:tailEnd type="none" w="lg" len="lg"/>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2E9BA28A-C4F7-F294-D3AC-B91F121770F3}"/>
              </a:ext>
            </a:extLst>
          </p:cNvPr>
          <p:cNvCxnSpPr>
            <a:cxnSpLocks/>
            <a:stCxn id="35" idx="6"/>
          </p:cNvCxnSpPr>
          <p:nvPr/>
        </p:nvCxnSpPr>
        <p:spPr>
          <a:xfrm>
            <a:off x="1676400" y="3300180"/>
            <a:ext cx="577408" cy="742950"/>
          </a:xfrm>
          <a:prstGeom prst="straightConnector1">
            <a:avLst/>
          </a:prstGeom>
          <a:ln w="47625" cap="rnd">
            <a:gradFill>
              <a:gsLst>
                <a:gs pos="100000">
                  <a:srgbClr val="00B195"/>
                </a:gs>
                <a:gs pos="26000">
                  <a:srgbClr val="92D050"/>
                </a:gs>
              </a:gsLst>
              <a:lin ang="0" scaled="0"/>
            </a:gradFill>
            <a:prstDash val="sysDash"/>
            <a:tailEnd type="none" w="lg" len="lg"/>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1A8B31AE-2BDC-D00E-6950-BB700DD24290}"/>
              </a:ext>
            </a:extLst>
          </p:cNvPr>
          <p:cNvSpPr txBox="1"/>
          <p:nvPr/>
        </p:nvSpPr>
        <p:spPr>
          <a:xfrm>
            <a:off x="36708" y="157321"/>
            <a:ext cx="5570756" cy="400110"/>
          </a:xfrm>
          <a:prstGeom prst="rect">
            <a:avLst/>
          </a:prstGeom>
          <a:noFill/>
        </p:spPr>
        <p:txBody>
          <a:bodyPr wrap="none" rtlCol="0">
            <a:spAutoFit/>
          </a:bodyPr>
          <a:lstStyle/>
          <a:p>
            <a:r>
              <a:rPr lang="en-US" sz="2000" dirty="0">
                <a:solidFill>
                  <a:schemeClr val="bg1">
                    <a:alpha val="88604"/>
                  </a:schemeClr>
                </a:solidFill>
                <a:latin typeface="Courier" pitchFamily="2" charset="0"/>
              </a:rPr>
              <a:t>Operational Risk Scenario Analysis:</a:t>
            </a:r>
          </a:p>
        </p:txBody>
      </p:sp>
      <p:sp>
        <p:nvSpPr>
          <p:cNvPr id="35" name="Oval 34">
            <a:extLst>
              <a:ext uri="{FF2B5EF4-FFF2-40B4-BE49-F238E27FC236}">
                <a16:creationId xmlns:a16="http://schemas.microsoft.com/office/drawing/2014/main" id="{38ADB91E-EF8E-886E-4E50-0F3520B0345B}"/>
              </a:ext>
            </a:extLst>
          </p:cNvPr>
          <p:cNvSpPr/>
          <p:nvPr/>
        </p:nvSpPr>
        <p:spPr>
          <a:xfrm>
            <a:off x="190500" y="2557230"/>
            <a:ext cx="1485900" cy="1485900"/>
          </a:xfrm>
          <a:prstGeom prst="ellipse">
            <a:avLst/>
          </a:prstGeom>
          <a:gradFill flip="none" rotWithShape="1">
            <a:gsLst>
              <a:gs pos="0">
                <a:schemeClr val="accent4">
                  <a:lumMod val="40000"/>
                  <a:lumOff val="60000"/>
                </a:schemeClr>
              </a:gs>
              <a:gs pos="58000">
                <a:schemeClr val="accent4"/>
              </a:gs>
              <a:gs pos="100000">
                <a:schemeClr val="accent4">
                  <a:lumMod val="75000"/>
                </a:schemeClr>
              </a:gs>
            </a:gsLst>
            <a:path path="circle">
              <a:fillToRect l="50000" t="130000" r="50000" b="-30000"/>
            </a:path>
            <a:tileRect/>
          </a:gradFill>
          <a:ln>
            <a:noFill/>
          </a:ln>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AE56BBB7-305E-AE02-79F5-264741F2A2FE}"/>
              </a:ext>
            </a:extLst>
          </p:cNvPr>
          <p:cNvCxnSpPr>
            <a:cxnSpLocks/>
          </p:cNvCxnSpPr>
          <p:nvPr/>
        </p:nvCxnSpPr>
        <p:spPr>
          <a:xfrm>
            <a:off x="5804408" y="3317458"/>
            <a:ext cx="577408" cy="742950"/>
          </a:xfrm>
          <a:prstGeom prst="straightConnector1">
            <a:avLst/>
          </a:prstGeom>
          <a:ln w="47625" cap="rnd">
            <a:gradFill>
              <a:gsLst>
                <a:gs pos="100000">
                  <a:srgbClr val="00B195"/>
                </a:gs>
                <a:gs pos="26000">
                  <a:srgbClr val="92D050"/>
                </a:gs>
              </a:gsLst>
              <a:lin ang="0" scaled="0"/>
            </a:gradFill>
            <a:prstDash val="sysDash"/>
            <a:tailEnd type="none" w="lg" len="lg"/>
          </a:ln>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B3054EE9-0C1E-5E6E-225C-9840B3332123}"/>
              </a:ext>
            </a:extLst>
          </p:cNvPr>
          <p:cNvSpPr/>
          <p:nvPr/>
        </p:nvSpPr>
        <p:spPr>
          <a:xfrm>
            <a:off x="2253808" y="3300180"/>
            <a:ext cx="1485900" cy="1485900"/>
          </a:xfrm>
          <a:prstGeom prst="ellipse">
            <a:avLst/>
          </a:prstGeom>
          <a:gradFill flip="none" rotWithShape="1">
            <a:gsLst>
              <a:gs pos="0">
                <a:srgbClr val="91F8F5"/>
              </a:gs>
              <a:gs pos="58000">
                <a:srgbClr val="10C4D5"/>
              </a:gs>
              <a:gs pos="100000">
                <a:srgbClr val="0895A0"/>
              </a:gs>
            </a:gsLst>
            <a:path path="circle">
              <a:fillToRect l="50000" t="130000" r="50000" b="-30000"/>
            </a:path>
            <a:tileRect/>
          </a:gradFill>
          <a:ln>
            <a:noFill/>
          </a:ln>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2F916FC-B7DA-B541-AF40-F2B82A192121}"/>
              </a:ext>
            </a:extLst>
          </p:cNvPr>
          <p:cNvSpPr/>
          <p:nvPr/>
        </p:nvSpPr>
        <p:spPr>
          <a:xfrm>
            <a:off x="4317116" y="2557230"/>
            <a:ext cx="1485900" cy="1485900"/>
          </a:xfrm>
          <a:prstGeom prst="ellipse">
            <a:avLst/>
          </a:prstGeom>
          <a:gradFill flip="none" rotWithShape="1">
            <a:gsLst>
              <a:gs pos="0">
                <a:srgbClr val="8FF8C9"/>
              </a:gs>
              <a:gs pos="58000">
                <a:srgbClr val="17D573"/>
              </a:gs>
              <a:gs pos="100000">
                <a:srgbClr val="0DA06D"/>
              </a:gs>
            </a:gsLst>
            <a:path path="circle">
              <a:fillToRect l="50000" t="130000" r="50000" b="-30000"/>
            </a:path>
            <a:tileRect/>
          </a:gradFill>
          <a:ln>
            <a:noFill/>
          </a:ln>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86F22C4-4EC2-0A7E-3EF6-03AD2A5EAB37}"/>
              </a:ext>
            </a:extLst>
          </p:cNvPr>
          <p:cNvSpPr/>
          <p:nvPr/>
        </p:nvSpPr>
        <p:spPr>
          <a:xfrm>
            <a:off x="6380424" y="3300180"/>
            <a:ext cx="1485900" cy="1485900"/>
          </a:xfrm>
          <a:prstGeom prst="ellipse">
            <a:avLst/>
          </a:prstGeom>
          <a:gradFill flip="none" rotWithShape="1">
            <a:gsLst>
              <a:gs pos="0">
                <a:schemeClr val="accent4">
                  <a:lumMod val="40000"/>
                  <a:lumOff val="60000"/>
                </a:schemeClr>
              </a:gs>
              <a:gs pos="58000">
                <a:schemeClr val="accent4"/>
              </a:gs>
              <a:gs pos="100000">
                <a:schemeClr val="accent4">
                  <a:lumMod val="75000"/>
                </a:schemeClr>
              </a:gs>
            </a:gsLst>
            <a:path path="circle">
              <a:fillToRect l="50000" t="130000" r="50000" b="-30000"/>
            </a:path>
            <a:tileRect/>
          </a:gradFill>
          <a:ln>
            <a:noFill/>
          </a:ln>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DB2E217A-11C7-F9DD-D56E-F515AC83DFCB}"/>
              </a:ext>
            </a:extLst>
          </p:cNvPr>
          <p:cNvSpPr txBox="1"/>
          <p:nvPr/>
        </p:nvSpPr>
        <p:spPr>
          <a:xfrm>
            <a:off x="23642" y="3111597"/>
            <a:ext cx="640080" cy="400110"/>
          </a:xfrm>
          <a:prstGeom prst="rect">
            <a:avLst/>
          </a:prstGeom>
          <a:noFill/>
        </p:spPr>
        <p:txBody>
          <a:bodyPr wrap="square" rtlCol="0">
            <a:spAutoFit/>
          </a:bodyPr>
          <a:lstStyle/>
          <a:p>
            <a:pPr algn="ctr">
              <a:spcAft>
                <a:spcPts val="600"/>
              </a:spcAft>
            </a:pPr>
            <a:r>
              <a:rPr lang="en-US" sz="2000" dirty="0">
                <a:solidFill>
                  <a:schemeClr val="bg1">
                    <a:alpha val="77000"/>
                  </a:schemeClr>
                </a:solidFill>
                <a:latin typeface="Courier" pitchFamily="2" charset="0"/>
              </a:rPr>
              <a:t>1</a:t>
            </a:r>
          </a:p>
        </p:txBody>
      </p:sp>
      <p:sp>
        <p:nvSpPr>
          <p:cNvPr id="60" name="TextBox 59">
            <a:extLst>
              <a:ext uri="{FF2B5EF4-FFF2-40B4-BE49-F238E27FC236}">
                <a16:creationId xmlns:a16="http://schemas.microsoft.com/office/drawing/2014/main" id="{2232A64D-2CAD-4026-9901-939F9886AF16}"/>
              </a:ext>
            </a:extLst>
          </p:cNvPr>
          <p:cNvSpPr txBox="1"/>
          <p:nvPr/>
        </p:nvSpPr>
        <p:spPr>
          <a:xfrm>
            <a:off x="2081821" y="3885815"/>
            <a:ext cx="640080" cy="400110"/>
          </a:xfrm>
          <a:prstGeom prst="rect">
            <a:avLst/>
          </a:prstGeom>
          <a:noFill/>
        </p:spPr>
        <p:txBody>
          <a:bodyPr wrap="square" rtlCol="0">
            <a:spAutoFit/>
          </a:bodyPr>
          <a:lstStyle/>
          <a:p>
            <a:pPr algn="ctr">
              <a:spcAft>
                <a:spcPts val="600"/>
              </a:spcAft>
            </a:pPr>
            <a:r>
              <a:rPr lang="en-US" sz="2000" dirty="0">
                <a:solidFill>
                  <a:schemeClr val="bg1">
                    <a:alpha val="77000"/>
                  </a:schemeClr>
                </a:solidFill>
                <a:latin typeface="Courier" pitchFamily="2" charset="0"/>
              </a:rPr>
              <a:t>2</a:t>
            </a:r>
          </a:p>
        </p:txBody>
      </p:sp>
      <p:sp>
        <p:nvSpPr>
          <p:cNvPr id="64" name="TextBox 63">
            <a:extLst>
              <a:ext uri="{FF2B5EF4-FFF2-40B4-BE49-F238E27FC236}">
                <a16:creationId xmlns:a16="http://schemas.microsoft.com/office/drawing/2014/main" id="{E6A0C440-3BDB-93BF-849B-17E32C10E106}"/>
              </a:ext>
            </a:extLst>
          </p:cNvPr>
          <p:cNvSpPr txBox="1"/>
          <p:nvPr/>
        </p:nvSpPr>
        <p:spPr>
          <a:xfrm>
            <a:off x="4151393" y="3086197"/>
            <a:ext cx="640080" cy="400110"/>
          </a:xfrm>
          <a:prstGeom prst="rect">
            <a:avLst/>
          </a:prstGeom>
          <a:noFill/>
        </p:spPr>
        <p:txBody>
          <a:bodyPr wrap="square" rtlCol="0">
            <a:spAutoFit/>
          </a:bodyPr>
          <a:lstStyle/>
          <a:p>
            <a:pPr algn="ctr">
              <a:spcAft>
                <a:spcPts val="600"/>
              </a:spcAft>
            </a:pPr>
            <a:r>
              <a:rPr lang="en-US" sz="2000" dirty="0">
                <a:solidFill>
                  <a:schemeClr val="bg1">
                    <a:alpha val="77000"/>
                  </a:schemeClr>
                </a:solidFill>
                <a:latin typeface="Courier" pitchFamily="2" charset="0"/>
              </a:rPr>
              <a:t>3</a:t>
            </a:r>
          </a:p>
        </p:txBody>
      </p:sp>
      <p:sp>
        <p:nvSpPr>
          <p:cNvPr id="66" name="TextBox 65">
            <a:extLst>
              <a:ext uri="{FF2B5EF4-FFF2-40B4-BE49-F238E27FC236}">
                <a16:creationId xmlns:a16="http://schemas.microsoft.com/office/drawing/2014/main" id="{CE6BCFE9-8411-B695-9464-5B553FE7FA5F}"/>
              </a:ext>
            </a:extLst>
          </p:cNvPr>
          <p:cNvSpPr txBox="1"/>
          <p:nvPr/>
        </p:nvSpPr>
        <p:spPr>
          <a:xfrm>
            <a:off x="6209572" y="3860415"/>
            <a:ext cx="640080" cy="400110"/>
          </a:xfrm>
          <a:prstGeom prst="rect">
            <a:avLst/>
          </a:prstGeom>
          <a:noFill/>
        </p:spPr>
        <p:txBody>
          <a:bodyPr wrap="square" rtlCol="0">
            <a:spAutoFit/>
          </a:bodyPr>
          <a:lstStyle/>
          <a:p>
            <a:pPr algn="ctr">
              <a:spcAft>
                <a:spcPts val="600"/>
              </a:spcAft>
            </a:pPr>
            <a:r>
              <a:rPr lang="en-US" sz="2000" dirty="0">
                <a:solidFill>
                  <a:schemeClr val="bg1">
                    <a:alpha val="77000"/>
                  </a:schemeClr>
                </a:solidFill>
                <a:latin typeface="Courier" pitchFamily="2" charset="0"/>
              </a:rPr>
              <a:t>4</a:t>
            </a:r>
          </a:p>
        </p:txBody>
      </p:sp>
      <p:sp>
        <p:nvSpPr>
          <p:cNvPr id="68" name="TextBox 67">
            <a:extLst>
              <a:ext uri="{FF2B5EF4-FFF2-40B4-BE49-F238E27FC236}">
                <a16:creationId xmlns:a16="http://schemas.microsoft.com/office/drawing/2014/main" id="{BCFA208A-C516-5B98-0942-50FCAA02E479}"/>
              </a:ext>
            </a:extLst>
          </p:cNvPr>
          <p:cNvSpPr txBox="1"/>
          <p:nvPr/>
        </p:nvSpPr>
        <p:spPr>
          <a:xfrm>
            <a:off x="8293568" y="3104765"/>
            <a:ext cx="640080" cy="400110"/>
          </a:xfrm>
          <a:prstGeom prst="rect">
            <a:avLst/>
          </a:prstGeom>
          <a:noFill/>
        </p:spPr>
        <p:txBody>
          <a:bodyPr wrap="square" rtlCol="0">
            <a:spAutoFit/>
          </a:bodyPr>
          <a:lstStyle/>
          <a:p>
            <a:pPr algn="ctr">
              <a:spcAft>
                <a:spcPts val="600"/>
              </a:spcAft>
            </a:pPr>
            <a:r>
              <a:rPr lang="en-US" sz="2000" dirty="0">
                <a:solidFill>
                  <a:schemeClr val="bg1">
                    <a:alpha val="77000"/>
                  </a:schemeClr>
                </a:solidFill>
                <a:latin typeface="Courier" pitchFamily="2" charset="0"/>
              </a:rPr>
              <a:t>5</a:t>
            </a:r>
          </a:p>
        </p:txBody>
      </p:sp>
      <p:sp>
        <p:nvSpPr>
          <p:cNvPr id="70" name="TextBox 69">
            <a:extLst>
              <a:ext uri="{FF2B5EF4-FFF2-40B4-BE49-F238E27FC236}">
                <a16:creationId xmlns:a16="http://schemas.microsoft.com/office/drawing/2014/main" id="{12D4A2DF-3CFB-FC2D-CA6B-C01C8F833828}"/>
              </a:ext>
            </a:extLst>
          </p:cNvPr>
          <p:cNvSpPr txBox="1"/>
          <p:nvPr/>
        </p:nvSpPr>
        <p:spPr>
          <a:xfrm>
            <a:off x="10351747" y="3878983"/>
            <a:ext cx="640080" cy="400110"/>
          </a:xfrm>
          <a:prstGeom prst="rect">
            <a:avLst/>
          </a:prstGeom>
          <a:noFill/>
        </p:spPr>
        <p:txBody>
          <a:bodyPr wrap="square" rtlCol="0">
            <a:spAutoFit/>
          </a:bodyPr>
          <a:lstStyle/>
          <a:p>
            <a:pPr algn="ctr">
              <a:spcAft>
                <a:spcPts val="600"/>
              </a:spcAft>
            </a:pPr>
            <a:r>
              <a:rPr lang="en-US" sz="2000" dirty="0">
                <a:solidFill>
                  <a:schemeClr val="bg1">
                    <a:alpha val="77000"/>
                  </a:schemeClr>
                </a:solidFill>
                <a:latin typeface="Courier" pitchFamily="2" charset="0"/>
              </a:rPr>
              <a:t>6</a:t>
            </a:r>
          </a:p>
        </p:txBody>
      </p:sp>
      <p:grpSp>
        <p:nvGrpSpPr>
          <p:cNvPr id="140" name="Group 139">
            <a:extLst>
              <a:ext uri="{FF2B5EF4-FFF2-40B4-BE49-F238E27FC236}">
                <a16:creationId xmlns:a16="http://schemas.microsoft.com/office/drawing/2014/main" id="{98E546DE-CC8B-649F-E7A2-6E174B4465C0}"/>
              </a:ext>
            </a:extLst>
          </p:cNvPr>
          <p:cNvGrpSpPr/>
          <p:nvPr/>
        </p:nvGrpSpPr>
        <p:grpSpPr>
          <a:xfrm>
            <a:off x="6822852" y="3581933"/>
            <a:ext cx="642193" cy="955262"/>
            <a:chOff x="4762002" y="2896783"/>
            <a:chExt cx="457200" cy="680085"/>
          </a:xfrm>
        </p:grpSpPr>
        <p:grpSp>
          <p:nvGrpSpPr>
            <p:cNvPr id="131" name="Graphic 75">
              <a:extLst>
                <a:ext uri="{FF2B5EF4-FFF2-40B4-BE49-F238E27FC236}">
                  <a16:creationId xmlns:a16="http://schemas.microsoft.com/office/drawing/2014/main" id="{4199C010-3F20-C51C-8454-8F45BD9914C5}"/>
                </a:ext>
              </a:extLst>
            </p:cNvPr>
            <p:cNvGrpSpPr/>
            <p:nvPr/>
          </p:nvGrpSpPr>
          <p:grpSpPr>
            <a:xfrm>
              <a:off x="4762002" y="2896783"/>
              <a:ext cx="457200" cy="457200"/>
              <a:chOff x="4762002" y="2896783"/>
              <a:chExt cx="457200" cy="457200"/>
            </a:xfrm>
          </p:grpSpPr>
          <p:sp>
            <p:nvSpPr>
              <p:cNvPr id="132" name="Freeform 131">
                <a:extLst>
                  <a:ext uri="{FF2B5EF4-FFF2-40B4-BE49-F238E27FC236}">
                    <a16:creationId xmlns:a16="http://schemas.microsoft.com/office/drawing/2014/main" id="{B19F1100-B44A-7BC4-8F28-65A7258D2D17}"/>
                  </a:ext>
                </a:extLst>
              </p:cNvPr>
              <p:cNvSpPr/>
              <p:nvPr/>
            </p:nvSpPr>
            <p:spPr>
              <a:xfrm>
                <a:off x="4800102" y="2934883"/>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5"/>
                      <a:pt x="171450" y="9525"/>
                    </a:cubicBezTo>
                    <a:lnTo>
                      <a:pt x="171450" y="161925"/>
                    </a:lnTo>
                    <a:cubicBezTo>
                      <a:pt x="171450" y="167186"/>
                      <a:pt x="167186" y="171450"/>
                      <a:pt x="161925" y="171450"/>
                    </a:cubicBezTo>
                    <a:lnTo>
                      <a:pt x="9525" y="171450"/>
                    </a:lnTo>
                    <a:cubicBezTo>
                      <a:pt x="4265" y="171450"/>
                      <a:pt x="0" y="167186"/>
                      <a:pt x="0" y="161925"/>
                    </a:cubicBezTo>
                    <a:lnTo>
                      <a:pt x="0" y="9525"/>
                    </a:lnTo>
                    <a:cubicBezTo>
                      <a:pt x="0" y="4265"/>
                      <a:pt x="4265" y="0"/>
                      <a:pt x="9525" y="0"/>
                    </a:cubicBezTo>
                    <a:close/>
                  </a:path>
                </a:pathLst>
              </a:custGeom>
              <a:solidFill>
                <a:srgbClr val="FFFFFF">
                  <a:alpha val="65000"/>
                </a:srgbClr>
              </a:solidFill>
              <a:ln w="0"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28FA4C36-6315-4606-ABD4-D03112FF7A62}"/>
                  </a:ext>
                </a:extLst>
              </p:cNvPr>
              <p:cNvSpPr/>
              <p:nvPr/>
            </p:nvSpPr>
            <p:spPr>
              <a:xfrm>
                <a:off x="5009652" y="2934883"/>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5"/>
                      <a:pt x="171450" y="9525"/>
                    </a:cubicBezTo>
                    <a:lnTo>
                      <a:pt x="171450" y="161925"/>
                    </a:lnTo>
                    <a:cubicBezTo>
                      <a:pt x="171450" y="167186"/>
                      <a:pt x="167186" y="171450"/>
                      <a:pt x="161925" y="171450"/>
                    </a:cubicBezTo>
                    <a:lnTo>
                      <a:pt x="9525" y="171450"/>
                    </a:lnTo>
                    <a:cubicBezTo>
                      <a:pt x="4265" y="171450"/>
                      <a:pt x="0" y="167186"/>
                      <a:pt x="0" y="161925"/>
                    </a:cubicBezTo>
                    <a:lnTo>
                      <a:pt x="0" y="9525"/>
                    </a:lnTo>
                    <a:cubicBezTo>
                      <a:pt x="0" y="4265"/>
                      <a:pt x="4265" y="0"/>
                      <a:pt x="9525" y="0"/>
                    </a:cubicBezTo>
                    <a:close/>
                  </a:path>
                </a:pathLst>
              </a:custGeom>
              <a:solidFill>
                <a:srgbClr val="FFFFFF">
                  <a:alpha val="55000"/>
                </a:srgbClr>
              </a:solidFill>
              <a:ln w="0"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6D180290-6C7F-E828-A5AB-AB5BDE25DF2C}"/>
                  </a:ext>
                </a:extLst>
              </p:cNvPr>
              <p:cNvSpPr/>
              <p:nvPr/>
            </p:nvSpPr>
            <p:spPr>
              <a:xfrm>
                <a:off x="4800102" y="3144433"/>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5"/>
                      <a:pt x="171450" y="9525"/>
                    </a:cubicBezTo>
                    <a:lnTo>
                      <a:pt x="171450" y="161925"/>
                    </a:lnTo>
                    <a:cubicBezTo>
                      <a:pt x="171450" y="167186"/>
                      <a:pt x="167186" y="171450"/>
                      <a:pt x="161925" y="171450"/>
                    </a:cubicBezTo>
                    <a:lnTo>
                      <a:pt x="9525" y="171450"/>
                    </a:lnTo>
                    <a:cubicBezTo>
                      <a:pt x="4265" y="171450"/>
                      <a:pt x="0" y="167186"/>
                      <a:pt x="0" y="161925"/>
                    </a:cubicBezTo>
                    <a:lnTo>
                      <a:pt x="0" y="9525"/>
                    </a:lnTo>
                    <a:cubicBezTo>
                      <a:pt x="0" y="4265"/>
                      <a:pt x="4265" y="0"/>
                      <a:pt x="9525" y="0"/>
                    </a:cubicBezTo>
                    <a:close/>
                  </a:path>
                </a:pathLst>
              </a:custGeom>
              <a:solidFill>
                <a:srgbClr val="FFFFFF">
                  <a:alpha val="40000"/>
                </a:srgbClr>
              </a:solidFill>
              <a:ln w="0"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6C21C1B0-9D63-A10C-A2A8-99CF4C4A6D26}"/>
                  </a:ext>
                </a:extLst>
              </p:cNvPr>
              <p:cNvSpPr/>
              <p:nvPr/>
            </p:nvSpPr>
            <p:spPr>
              <a:xfrm>
                <a:off x="5009652" y="3144433"/>
                <a:ext cx="171450" cy="171450"/>
              </a:xfrm>
              <a:custGeom>
                <a:avLst/>
                <a:gdLst>
                  <a:gd name="connsiteX0" fmla="*/ 161925 w 171450"/>
                  <a:gd name="connsiteY0" fmla="*/ 0 h 171450"/>
                  <a:gd name="connsiteX1" fmla="*/ 171450 w 171450"/>
                  <a:gd name="connsiteY1" fmla="*/ 9525 h 171450"/>
                  <a:gd name="connsiteX2" fmla="*/ 171450 w 171450"/>
                  <a:gd name="connsiteY2" fmla="*/ 161925 h 171450"/>
                  <a:gd name="connsiteX3" fmla="*/ 161925 w 171450"/>
                  <a:gd name="connsiteY3" fmla="*/ 171450 h 171450"/>
                  <a:gd name="connsiteX4" fmla="*/ 9525 w 171450"/>
                  <a:gd name="connsiteY4" fmla="*/ 171450 h 171450"/>
                  <a:gd name="connsiteX5" fmla="*/ 0 w 171450"/>
                  <a:gd name="connsiteY5" fmla="*/ 161925 h 171450"/>
                  <a:gd name="connsiteX6" fmla="*/ 0 w 171450"/>
                  <a:gd name="connsiteY6" fmla="*/ 9525 h 171450"/>
                  <a:gd name="connsiteX7" fmla="*/ 9525 w 171450"/>
                  <a:gd name="connsiteY7"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61925" y="0"/>
                    </a:moveTo>
                    <a:cubicBezTo>
                      <a:pt x="167186" y="0"/>
                      <a:pt x="171450" y="4265"/>
                      <a:pt x="171450" y="9525"/>
                    </a:cubicBezTo>
                    <a:lnTo>
                      <a:pt x="171450" y="161925"/>
                    </a:lnTo>
                    <a:cubicBezTo>
                      <a:pt x="171450" y="167186"/>
                      <a:pt x="167186" y="171450"/>
                      <a:pt x="161925" y="171450"/>
                    </a:cubicBezTo>
                    <a:lnTo>
                      <a:pt x="9525" y="171450"/>
                    </a:lnTo>
                    <a:cubicBezTo>
                      <a:pt x="4265" y="171450"/>
                      <a:pt x="0" y="167186"/>
                      <a:pt x="0" y="161925"/>
                    </a:cubicBezTo>
                    <a:lnTo>
                      <a:pt x="0" y="9525"/>
                    </a:lnTo>
                    <a:cubicBezTo>
                      <a:pt x="0" y="4265"/>
                      <a:pt x="4265" y="0"/>
                      <a:pt x="9525" y="0"/>
                    </a:cubicBezTo>
                    <a:close/>
                  </a:path>
                </a:pathLst>
              </a:custGeom>
              <a:solidFill>
                <a:srgbClr val="FFFFFF">
                  <a:alpha val="20000"/>
                </a:srgbClr>
              </a:solidFill>
              <a:ln w="0"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37C2C1B6-BCB1-7EC7-8039-DD40BB3DE29F}"/>
                  </a:ext>
                </a:extLst>
              </p:cNvPr>
              <p:cNvSpPr/>
              <p:nvPr/>
            </p:nvSpPr>
            <p:spPr>
              <a:xfrm>
                <a:off x="4762002" y="2896783"/>
                <a:ext cx="457200" cy="457200"/>
              </a:xfrm>
              <a:custGeom>
                <a:avLst/>
                <a:gdLst>
                  <a:gd name="connsiteX0" fmla="*/ 438150 w 457200"/>
                  <a:gd name="connsiteY0" fmla="*/ 0 h 457200"/>
                  <a:gd name="connsiteX1" fmla="*/ 19050 w 457200"/>
                  <a:gd name="connsiteY1" fmla="*/ 0 h 457200"/>
                  <a:gd name="connsiteX2" fmla="*/ 0 w 457200"/>
                  <a:gd name="connsiteY2" fmla="*/ 19050 h 457200"/>
                  <a:gd name="connsiteX3" fmla="*/ 0 w 457200"/>
                  <a:gd name="connsiteY3" fmla="*/ 438150 h 457200"/>
                  <a:gd name="connsiteX4" fmla="*/ 19050 w 457200"/>
                  <a:gd name="connsiteY4" fmla="*/ 457200 h 457200"/>
                  <a:gd name="connsiteX5" fmla="*/ 438150 w 457200"/>
                  <a:gd name="connsiteY5" fmla="*/ 457200 h 457200"/>
                  <a:gd name="connsiteX6" fmla="*/ 457200 w 457200"/>
                  <a:gd name="connsiteY6" fmla="*/ 438150 h 457200"/>
                  <a:gd name="connsiteX7" fmla="*/ 457200 w 457200"/>
                  <a:gd name="connsiteY7" fmla="*/ 19050 h 457200"/>
                  <a:gd name="connsiteX8" fmla="*/ 438150 w 457200"/>
                  <a:gd name="connsiteY8" fmla="*/ 0 h 457200"/>
                  <a:gd name="connsiteX9" fmla="*/ 209550 w 457200"/>
                  <a:gd name="connsiteY9" fmla="*/ 409575 h 457200"/>
                  <a:gd name="connsiteX10" fmla="*/ 200025 w 457200"/>
                  <a:gd name="connsiteY10" fmla="*/ 419100 h 457200"/>
                  <a:gd name="connsiteX11" fmla="*/ 47625 w 457200"/>
                  <a:gd name="connsiteY11" fmla="*/ 419100 h 457200"/>
                  <a:gd name="connsiteX12" fmla="*/ 38100 w 457200"/>
                  <a:gd name="connsiteY12" fmla="*/ 409575 h 457200"/>
                  <a:gd name="connsiteX13" fmla="*/ 38100 w 457200"/>
                  <a:gd name="connsiteY13" fmla="*/ 257175 h 457200"/>
                  <a:gd name="connsiteX14" fmla="*/ 47625 w 457200"/>
                  <a:gd name="connsiteY14" fmla="*/ 247650 h 457200"/>
                  <a:gd name="connsiteX15" fmla="*/ 200025 w 457200"/>
                  <a:gd name="connsiteY15" fmla="*/ 247650 h 457200"/>
                  <a:gd name="connsiteX16" fmla="*/ 209550 w 457200"/>
                  <a:gd name="connsiteY16" fmla="*/ 257175 h 457200"/>
                  <a:gd name="connsiteX17" fmla="*/ 209550 w 457200"/>
                  <a:gd name="connsiteY17" fmla="*/ 409575 h 457200"/>
                  <a:gd name="connsiteX18" fmla="*/ 209550 w 457200"/>
                  <a:gd name="connsiteY18" fmla="*/ 200025 h 457200"/>
                  <a:gd name="connsiteX19" fmla="*/ 200025 w 457200"/>
                  <a:gd name="connsiteY19" fmla="*/ 209550 h 457200"/>
                  <a:gd name="connsiteX20" fmla="*/ 47625 w 457200"/>
                  <a:gd name="connsiteY20" fmla="*/ 209550 h 457200"/>
                  <a:gd name="connsiteX21" fmla="*/ 38100 w 457200"/>
                  <a:gd name="connsiteY21" fmla="*/ 200025 h 457200"/>
                  <a:gd name="connsiteX22" fmla="*/ 38100 w 457200"/>
                  <a:gd name="connsiteY22" fmla="*/ 47625 h 457200"/>
                  <a:gd name="connsiteX23" fmla="*/ 47625 w 457200"/>
                  <a:gd name="connsiteY23" fmla="*/ 38100 h 457200"/>
                  <a:gd name="connsiteX24" fmla="*/ 200025 w 457200"/>
                  <a:gd name="connsiteY24" fmla="*/ 38100 h 457200"/>
                  <a:gd name="connsiteX25" fmla="*/ 209550 w 457200"/>
                  <a:gd name="connsiteY25" fmla="*/ 47625 h 457200"/>
                  <a:gd name="connsiteX26" fmla="*/ 209550 w 457200"/>
                  <a:gd name="connsiteY26" fmla="*/ 200025 h 457200"/>
                  <a:gd name="connsiteX27" fmla="*/ 419100 w 457200"/>
                  <a:gd name="connsiteY27" fmla="*/ 409575 h 457200"/>
                  <a:gd name="connsiteX28" fmla="*/ 409575 w 457200"/>
                  <a:gd name="connsiteY28" fmla="*/ 419100 h 457200"/>
                  <a:gd name="connsiteX29" fmla="*/ 257175 w 457200"/>
                  <a:gd name="connsiteY29" fmla="*/ 419100 h 457200"/>
                  <a:gd name="connsiteX30" fmla="*/ 247650 w 457200"/>
                  <a:gd name="connsiteY30" fmla="*/ 409575 h 457200"/>
                  <a:gd name="connsiteX31" fmla="*/ 247650 w 457200"/>
                  <a:gd name="connsiteY31" fmla="*/ 257175 h 457200"/>
                  <a:gd name="connsiteX32" fmla="*/ 257175 w 457200"/>
                  <a:gd name="connsiteY32" fmla="*/ 247650 h 457200"/>
                  <a:gd name="connsiteX33" fmla="*/ 409575 w 457200"/>
                  <a:gd name="connsiteY33" fmla="*/ 247650 h 457200"/>
                  <a:gd name="connsiteX34" fmla="*/ 419100 w 457200"/>
                  <a:gd name="connsiteY34" fmla="*/ 257175 h 457200"/>
                  <a:gd name="connsiteX35" fmla="*/ 419100 w 457200"/>
                  <a:gd name="connsiteY35" fmla="*/ 409575 h 457200"/>
                  <a:gd name="connsiteX36" fmla="*/ 419100 w 457200"/>
                  <a:gd name="connsiteY36" fmla="*/ 200025 h 457200"/>
                  <a:gd name="connsiteX37" fmla="*/ 409575 w 457200"/>
                  <a:gd name="connsiteY37" fmla="*/ 209550 h 457200"/>
                  <a:gd name="connsiteX38" fmla="*/ 257175 w 457200"/>
                  <a:gd name="connsiteY38" fmla="*/ 209550 h 457200"/>
                  <a:gd name="connsiteX39" fmla="*/ 247650 w 457200"/>
                  <a:gd name="connsiteY39" fmla="*/ 200025 h 457200"/>
                  <a:gd name="connsiteX40" fmla="*/ 247650 w 457200"/>
                  <a:gd name="connsiteY40" fmla="*/ 47625 h 457200"/>
                  <a:gd name="connsiteX41" fmla="*/ 257175 w 457200"/>
                  <a:gd name="connsiteY41" fmla="*/ 38100 h 457200"/>
                  <a:gd name="connsiteX42" fmla="*/ 409575 w 457200"/>
                  <a:gd name="connsiteY42" fmla="*/ 38100 h 457200"/>
                  <a:gd name="connsiteX43" fmla="*/ 419100 w 457200"/>
                  <a:gd name="connsiteY43" fmla="*/ 47625 h 457200"/>
                  <a:gd name="connsiteX44" fmla="*/ 419100 w 457200"/>
                  <a:gd name="connsiteY44" fmla="*/ 20002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7200" h="457200">
                    <a:moveTo>
                      <a:pt x="438150" y="0"/>
                    </a:moveTo>
                    <a:lnTo>
                      <a:pt x="19050" y="0"/>
                    </a:lnTo>
                    <a:cubicBezTo>
                      <a:pt x="8572" y="0"/>
                      <a:pt x="0" y="8572"/>
                      <a:pt x="0" y="19050"/>
                    </a:cubicBezTo>
                    <a:lnTo>
                      <a:pt x="0" y="438150"/>
                    </a:lnTo>
                    <a:cubicBezTo>
                      <a:pt x="0" y="448628"/>
                      <a:pt x="8572" y="457200"/>
                      <a:pt x="19050" y="457200"/>
                    </a:cubicBezTo>
                    <a:lnTo>
                      <a:pt x="438150" y="457200"/>
                    </a:lnTo>
                    <a:cubicBezTo>
                      <a:pt x="448628" y="457200"/>
                      <a:pt x="457200" y="448628"/>
                      <a:pt x="457200" y="438150"/>
                    </a:cubicBezTo>
                    <a:lnTo>
                      <a:pt x="457200" y="19050"/>
                    </a:lnTo>
                    <a:cubicBezTo>
                      <a:pt x="457200" y="8572"/>
                      <a:pt x="448628" y="0"/>
                      <a:pt x="438150" y="0"/>
                    </a:cubicBezTo>
                    <a:close/>
                    <a:moveTo>
                      <a:pt x="209550" y="409575"/>
                    </a:moveTo>
                    <a:cubicBezTo>
                      <a:pt x="209550" y="415290"/>
                      <a:pt x="205740" y="419100"/>
                      <a:pt x="200025" y="419100"/>
                    </a:cubicBezTo>
                    <a:lnTo>
                      <a:pt x="47625" y="419100"/>
                    </a:lnTo>
                    <a:cubicBezTo>
                      <a:pt x="41910" y="419100"/>
                      <a:pt x="38100" y="415290"/>
                      <a:pt x="38100" y="409575"/>
                    </a:cubicBezTo>
                    <a:lnTo>
                      <a:pt x="38100" y="257175"/>
                    </a:lnTo>
                    <a:cubicBezTo>
                      <a:pt x="38100" y="251460"/>
                      <a:pt x="41910" y="247650"/>
                      <a:pt x="47625" y="247650"/>
                    </a:cubicBezTo>
                    <a:lnTo>
                      <a:pt x="200025" y="247650"/>
                    </a:lnTo>
                    <a:cubicBezTo>
                      <a:pt x="205740" y="247650"/>
                      <a:pt x="209550" y="251460"/>
                      <a:pt x="209550" y="257175"/>
                    </a:cubicBezTo>
                    <a:lnTo>
                      <a:pt x="209550" y="409575"/>
                    </a:lnTo>
                    <a:close/>
                    <a:moveTo>
                      <a:pt x="209550" y="200025"/>
                    </a:moveTo>
                    <a:cubicBezTo>
                      <a:pt x="209550" y="205740"/>
                      <a:pt x="205740" y="209550"/>
                      <a:pt x="200025" y="209550"/>
                    </a:cubicBezTo>
                    <a:lnTo>
                      <a:pt x="47625" y="209550"/>
                    </a:lnTo>
                    <a:cubicBezTo>
                      <a:pt x="41910" y="209550"/>
                      <a:pt x="38100" y="205740"/>
                      <a:pt x="38100" y="200025"/>
                    </a:cubicBezTo>
                    <a:lnTo>
                      <a:pt x="38100" y="47625"/>
                    </a:lnTo>
                    <a:cubicBezTo>
                      <a:pt x="38100" y="41910"/>
                      <a:pt x="41910" y="38100"/>
                      <a:pt x="47625" y="38100"/>
                    </a:cubicBezTo>
                    <a:lnTo>
                      <a:pt x="200025" y="38100"/>
                    </a:lnTo>
                    <a:cubicBezTo>
                      <a:pt x="205740" y="38100"/>
                      <a:pt x="209550" y="41910"/>
                      <a:pt x="209550" y="47625"/>
                    </a:cubicBezTo>
                    <a:lnTo>
                      <a:pt x="209550" y="200025"/>
                    </a:lnTo>
                    <a:close/>
                    <a:moveTo>
                      <a:pt x="419100" y="409575"/>
                    </a:moveTo>
                    <a:cubicBezTo>
                      <a:pt x="419100" y="415290"/>
                      <a:pt x="415290" y="419100"/>
                      <a:pt x="409575" y="419100"/>
                    </a:cubicBezTo>
                    <a:lnTo>
                      <a:pt x="257175" y="419100"/>
                    </a:lnTo>
                    <a:cubicBezTo>
                      <a:pt x="251460" y="419100"/>
                      <a:pt x="247650" y="415290"/>
                      <a:pt x="247650" y="409575"/>
                    </a:cubicBezTo>
                    <a:lnTo>
                      <a:pt x="247650" y="257175"/>
                    </a:lnTo>
                    <a:cubicBezTo>
                      <a:pt x="247650" y="251460"/>
                      <a:pt x="251460" y="247650"/>
                      <a:pt x="257175" y="247650"/>
                    </a:cubicBezTo>
                    <a:lnTo>
                      <a:pt x="409575" y="247650"/>
                    </a:lnTo>
                    <a:cubicBezTo>
                      <a:pt x="415290" y="247650"/>
                      <a:pt x="419100" y="251460"/>
                      <a:pt x="419100" y="257175"/>
                    </a:cubicBezTo>
                    <a:lnTo>
                      <a:pt x="419100" y="409575"/>
                    </a:lnTo>
                    <a:close/>
                    <a:moveTo>
                      <a:pt x="419100" y="200025"/>
                    </a:moveTo>
                    <a:cubicBezTo>
                      <a:pt x="419100" y="205740"/>
                      <a:pt x="415290" y="209550"/>
                      <a:pt x="409575" y="209550"/>
                    </a:cubicBezTo>
                    <a:lnTo>
                      <a:pt x="257175" y="209550"/>
                    </a:lnTo>
                    <a:cubicBezTo>
                      <a:pt x="251460" y="209550"/>
                      <a:pt x="247650" y="205740"/>
                      <a:pt x="247650" y="200025"/>
                    </a:cubicBezTo>
                    <a:lnTo>
                      <a:pt x="247650" y="47625"/>
                    </a:lnTo>
                    <a:cubicBezTo>
                      <a:pt x="247650" y="41910"/>
                      <a:pt x="251460" y="38100"/>
                      <a:pt x="257175" y="38100"/>
                    </a:cubicBezTo>
                    <a:lnTo>
                      <a:pt x="409575" y="38100"/>
                    </a:lnTo>
                    <a:cubicBezTo>
                      <a:pt x="415290" y="38100"/>
                      <a:pt x="419100" y="41910"/>
                      <a:pt x="419100" y="47625"/>
                    </a:cubicBezTo>
                    <a:lnTo>
                      <a:pt x="419100" y="200025"/>
                    </a:lnTo>
                    <a:close/>
                  </a:path>
                </a:pathLst>
              </a:custGeom>
              <a:solidFill>
                <a:srgbClr val="FFFFFF"/>
              </a:solidFill>
              <a:ln w="0" cap="flat">
                <a:noFill/>
                <a:prstDash val="solid"/>
                <a:miter/>
              </a:ln>
            </p:spPr>
            <p:txBody>
              <a:bodyPr rtlCol="0" anchor="ctr"/>
              <a:lstStyle/>
              <a:p>
                <a:endParaRPr lang="en-US"/>
              </a:p>
            </p:txBody>
          </p:sp>
        </p:grpSp>
        <p:sp>
          <p:nvSpPr>
            <p:cNvPr id="137" name="Freeform 136">
              <a:extLst>
                <a:ext uri="{FF2B5EF4-FFF2-40B4-BE49-F238E27FC236}">
                  <a16:creationId xmlns:a16="http://schemas.microsoft.com/office/drawing/2014/main" id="{EAF7157F-5595-A434-2A49-C9E6F0DF3780}"/>
                </a:ext>
              </a:extLst>
            </p:cNvPr>
            <p:cNvSpPr/>
            <p:nvPr/>
          </p:nvSpPr>
          <p:spPr>
            <a:xfrm>
              <a:off x="4799150" y="3393036"/>
              <a:ext cx="383857" cy="40004"/>
            </a:xfrm>
            <a:custGeom>
              <a:avLst/>
              <a:gdLst>
                <a:gd name="connsiteX0" fmla="*/ 6668 w 383857"/>
                <a:gd name="connsiteY0" fmla="*/ 0 h 40004"/>
                <a:gd name="connsiteX1" fmla="*/ 377190 w 383857"/>
                <a:gd name="connsiteY1" fmla="*/ 0 h 40004"/>
                <a:gd name="connsiteX2" fmla="*/ 383857 w 383857"/>
                <a:gd name="connsiteY2" fmla="*/ 3810 h 40004"/>
                <a:gd name="connsiteX3" fmla="*/ 383857 w 383857"/>
                <a:gd name="connsiteY3" fmla="*/ 36195 h 40004"/>
                <a:gd name="connsiteX4" fmla="*/ 377190 w 383857"/>
                <a:gd name="connsiteY4" fmla="*/ 40005 h 40004"/>
                <a:gd name="connsiteX5" fmla="*/ 6668 w 383857"/>
                <a:gd name="connsiteY5" fmla="*/ 40005 h 40004"/>
                <a:gd name="connsiteX6" fmla="*/ 0 w 383857"/>
                <a:gd name="connsiteY6" fmla="*/ 36195 h 40004"/>
                <a:gd name="connsiteX7" fmla="*/ 0 w 383857"/>
                <a:gd name="connsiteY7" fmla="*/ 3810 h 40004"/>
                <a:gd name="connsiteX8" fmla="*/ 6668 w 383857"/>
                <a:gd name="connsiteY8" fmla="*/ 0 h 4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857" h="40004">
                  <a:moveTo>
                    <a:pt x="6668" y="0"/>
                  </a:moveTo>
                  <a:lnTo>
                    <a:pt x="377190" y="0"/>
                  </a:lnTo>
                  <a:cubicBezTo>
                    <a:pt x="381000" y="0"/>
                    <a:pt x="383857" y="1905"/>
                    <a:pt x="383857" y="3810"/>
                  </a:cubicBezTo>
                  <a:lnTo>
                    <a:pt x="383857" y="36195"/>
                  </a:lnTo>
                  <a:cubicBezTo>
                    <a:pt x="383857" y="38100"/>
                    <a:pt x="381000" y="40005"/>
                    <a:pt x="377190" y="40005"/>
                  </a:cubicBezTo>
                  <a:lnTo>
                    <a:pt x="6668" y="40005"/>
                  </a:lnTo>
                  <a:cubicBezTo>
                    <a:pt x="2857" y="40005"/>
                    <a:pt x="0" y="38100"/>
                    <a:pt x="0" y="36195"/>
                  </a:cubicBezTo>
                  <a:lnTo>
                    <a:pt x="0" y="3810"/>
                  </a:lnTo>
                  <a:cubicBezTo>
                    <a:pt x="0" y="1905"/>
                    <a:pt x="2857" y="0"/>
                    <a:pt x="6668" y="0"/>
                  </a:cubicBezTo>
                  <a:close/>
                </a:path>
              </a:pathLst>
            </a:custGeom>
            <a:gradFill>
              <a:gsLst>
                <a:gs pos="0">
                  <a:srgbClr val="FFFFFF">
                    <a:alpha val="89804"/>
                  </a:srgbClr>
                </a:gs>
                <a:gs pos="50000">
                  <a:srgbClr val="FFFFFF">
                    <a:alpha val="69804"/>
                  </a:srgbClr>
                </a:gs>
                <a:gs pos="100000">
                  <a:srgbClr val="FFFFFF">
                    <a:alpha val="49804"/>
                  </a:srgbClr>
                </a:gs>
              </a:gsLst>
              <a:lin ang="0" scaled="1"/>
            </a:gradFill>
            <a:ln w="0"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1BFCCCDE-3625-629B-269B-53EF65B86274}"/>
                </a:ext>
              </a:extLst>
            </p:cNvPr>
            <p:cNvSpPr/>
            <p:nvPr/>
          </p:nvSpPr>
          <p:spPr>
            <a:xfrm>
              <a:off x="4799150" y="3465425"/>
              <a:ext cx="383857" cy="40005"/>
            </a:xfrm>
            <a:custGeom>
              <a:avLst/>
              <a:gdLst>
                <a:gd name="connsiteX0" fmla="*/ 6668 w 383857"/>
                <a:gd name="connsiteY0" fmla="*/ 0 h 40005"/>
                <a:gd name="connsiteX1" fmla="*/ 377190 w 383857"/>
                <a:gd name="connsiteY1" fmla="*/ 0 h 40005"/>
                <a:gd name="connsiteX2" fmla="*/ 383857 w 383857"/>
                <a:gd name="connsiteY2" fmla="*/ 3810 h 40005"/>
                <a:gd name="connsiteX3" fmla="*/ 383857 w 383857"/>
                <a:gd name="connsiteY3" fmla="*/ 36195 h 40005"/>
                <a:gd name="connsiteX4" fmla="*/ 377190 w 383857"/>
                <a:gd name="connsiteY4" fmla="*/ 40005 h 40005"/>
                <a:gd name="connsiteX5" fmla="*/ 6668 w 383857"/>
                <a:gd name="connsiteY5" fmla="*/ 40005 h 40005"/>
                <a:gd name="connsiteX6" fmla="*/ 0 w 383857"/>
                <a:gd name="connsiteY6" fmla="*/ 36195 h 40005"/>
                <a:gd name="connsiteX7" fmla="*/ 0 w 383857"/>
                <a:gd name="connsiteY7" fmla="*/ 3810 h 40005"/>
                <a:gd name="connsiteX8" fmla="*/ 6668 w 383857"/>
                <a:gd name="connsiteY8" fmla="*/ 0 h 4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857" h="40005">
                  <a:moveTo>
                    <a:pt x="6668" y="0"/>
                  </a:moveTo>
                  <a:lnTo>
                    <a:pt x="377190" y="0"/>
                  </a:lnTo>
                  <a:cubicBezTo>
                    <a:pt x="381000" y="0"/>
                    <a:pt x="383857" y="1905"/>
                    <a:pt x="383857" y="3810"/>
                  </a:cubicBezTo>
                  <a:lnTo>
                    <a:pt x="383857" y="36195"/>
                  </a:lnTo>
                  <a:cubicBezTo>
                    <a:pt x="383857" y="38100"/>
                    <a:pt x="381000" y="40005"/>
                    <a:pt x="377190" y="40005"/>
                  </a:cubicBezTo>
                  <a:lnTo>
                    <a:pt x="6668" y="40005"/>
                  </a:lnTo>
                  <a:cubicBezTo>
                    <a:pt x="2857" y="40005"/>
                    <a:pt x="0" y="38100"/>
                    <a:pt x="0" y="36195"/>
                  </a:cubicBezTo>
                  <a:lnTo>
                    <a:pt x="0" y="3810"/>
                  </a:lnTo>
                  <a:cubicBezTo>
                    <a:pt x="0" y="1905"/>
                    <a:pt x="2857" y="0"/>
                    <a:pt x="6668" y="0"/>
                  </a:cubicBezTo>
                  <a:close/>
                </a:path>
              </a:pathLst>
            </a:custGeom>
            <a:gradFill>
              <a:gsLst>
                <a:gs pos="0">
                  <a:srgbClr val="FFFFFF">
                    <a:alpha val="89804"/>
                  </a:srgbClr>
                </a:gs>
                <a:gs pos="50000">
                  <a:srgbClr val="FFFFFF">
                    <a:alpha val="69804"/>
                  </a:srgbClr>
                </a:gs>
                <a:gs pos="100000">
                  <a:srgbClr val="FFFFFF">
                    <a:alpha val="49804"/>
                  </a:srgbClr>
                </a:gs>
              </a:gsLst>
              <a:lin ang="0" scaled="1"/>
            </a:gradFill>
            <a:ln w="0"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459C4E08-B636-FF40-07AB-BDA72D4C6FF0}"/>
                </a:ext>
              </a:extLst>
            </p:cNvPr>
            <p:cNvSpPr/>
            <p:nvPr/>
          </p:nvSpPr>
          <p:spPr>
            <a:xfrm>
              <a:off x="4799150" y="3536863"/>
              <a:ext cx="193357" cy="40005"/>
            </a:xfrm>
            <a:custGeom>
              <a:avLst/>
              <a:gdLst>
                <a:gd name="connsiteX0" fmla="*/ 6668 w 193357"/>
                <a:gd name="connsiteY0" fmla="*/ 0 h 40005"/>
                <a:gd name="connsiteX1" fmla="*/ 186690 w 193357"/>
                <a:gd name="connsiteY1" fmla="*/ 0 h 40005"/>
                <a:gd name="connsiteX2" fmla="*/ 193357 w 193357"/>
                <a:gd name="connsiteY2" fmla="*/ 3810 h 40005"/>
                <a:gd name="connsiteX3" fmla="*/ 193357 w 193357"/>
                <a:gd name="connsiteY3" fmla="*/ 36195 h 40005"/>
                <a:gd name="connsiteX4" fmla="*/ 186690 w 193357"/>
                <a:gd name="connsiteY4" fmla="*/ 40005 h 40005"/>
                <a:gd name="connsiteX5" fmla="*/ 6668 w 193357"/>
                <a:gd name="connsiteY5" fmla="*/ 40005 h 40005"/>
                <a:gd name="connsiteX6" fmla="*/ 0 w 193357"/>
                <a:gd name="connsiteY6" fmla="*/ 36195 h 40005"/>
                <a:gd name="connsiteX7" fmla="*/ 0 w 193357"/>
                <a:gd name="connsiteY7" fmla="*/ 3810 h 40005"/>
                <a:gd name="connsiteX8" fmla="*/ 6668 w 193357"/>
                <a:gd name="connsiteY8" fmla="*/ 0 h 4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57" h="40005">
                  <a:moveTo>
                    <a:pt x="6668" y="0"/>
                  </a:moveTo>
                  <a:lnTo>
                    <a:pt x="186690" y="0"/>
                  </a:lnTo>
                  <a:cubicBezTo>
                    <a:pt x="190500" y="0"/>
                    <a:pt x="193357" y="1905"/>
                    <a:pt x="193357" y="3810"/>
                  </a:cubicBezTo>
                  <a:lnTo>
                    <a:pt x="193357" y="36195"/>
                  </a:lnTo>
                  <a:cubicBezTo>
                    <a:pt x="193357" y="38100"/>
                    <a:pt x="190500" y="40005"/>
                    <a:pt x="186690" y="40005"/>
                  </a:cubicBezTo>
                  <a:lnTo>
                    <a:pt x="6668" y="40005"/>
                  </a:lnTo>
                  <a:cubicBezTo>
                    <a:pt x="2857" y="40005"/>
                    <a:pt x="0" y="38100"/>
                    <a:pt x="0" y="36195"/>
                  </a:cubicBezTo>
                  <a:lnTo>
                    <a:pt x="0" y="3810"/>
                  </a:lnTo>
                  <a:cubicBezTo>
                    <a:pt x="0" y="1905"/>
                    <a:pt x="2857" y="0"/>
                    <a:pt x="6668" y="0"/>
                  </a:cubicBezTo>
                  <a:close/>
                </a:path>
              </a:pathLst>
            </a:custGeom>
            <a:gradFill>
              <a:gsLst>
                <a:gs pos="0">
                  <a:srgbClr val="FFFFFF">
                    <a:alpha val="89804"/>
                  </a:srgbClr>
                </a:gs>
                <a:gs pos="50000">
                  <a:srgbClr val="FFFFFF">
                    <a:alpha val="69804"/>
                  </a:srgbClr>
                </a:gs>
                <a:gs pos="100000">
                  <a:srgbClr val="FFFFFF">
                    <a:alpha val="49804"/>
                  </a:srgbClr>
                </a:gs>
              </a:gsLst>
              <a:lin ang="0" scaled="1"/>
            </a:gradFill>
            <a:ln w="0" cap="flat">
              <a:noFill/>
              <a:prstDash val="solid"/>
              <a:miter/>
            </a:ln>
          </p:spPr>
          <p:txBody>
            <a:bodyPr rtlCol="0" anchor="ctr"/>
            <a:lstStyle/>
            <a:p>
              <a:endParaRPr lang="en-US"/>
            </a:p>
          </p:txBody>
        </p:sp>
      </p:grpSp>
      <p:grpSp>
        <p:nvGrpSpPr>
          <p:cNvPr id="152" name="Group 151">
            <a:extLst>
              <a:ext uri="{FF2B5EF4-FFF2-40B4-BE49-F238E27FC236}">
                <a16:creationId xmlns:a16="http://schemas.microsoft.com/office/drawing/2014/main" id="{3DA1823E-A4F0-3CA3-91AE-882E11B6F351}"/>
              </a:ext>
            </a:extLst>
          </p:cNvPr>
          <p:cNvGrpSpPr/>
          <p:nvPr/>
        </p:nvGrpSpPr>
        <p:grpSpPr>
          <a:xfrm>
            <a:off x="582851" y="2747016"/>
            <a:ext cx="916119" cy="1155188"/>
            <a:chOff x="632762" y="2848072"/>
            <a:chExt cx="626963" cy="790574"/>
          </a:xfrm>
        </p:grpSpPr>
        <p:grpSp>
          <p:nvGrpSpPr>
            <p:cNvPr id="142" name="Graphic 79">
              <a:extLst>
                <a:ext uri="{FF2B5EF4-FFF2-40B4-BE49-F238E27FC236}">
                  <a16:creationId xmlns:a16="http://schemas.microsoft.com/office/drawing/2014/main" id="{B5ED15B8-3516-2E36-A2ED-B39DD1BA35A8}"/>
                </a:ext>
              </a:extLst>
            </p:cNvPr>
            <p:cNvGrpSpPr/>
            <p:nvPr/>
          </p:nvGrpSpPr>
          <p:grpSpPr>
            <a:xfrm>
              <a:off x="632762" y="3010731"/>
              <a:ext cx="626963" cy="627915"/>
              <a:chOff x="632762" y="3010731"/>
              <a:chExt cx="626963" cy="627915"/>
            </a:xfrm>
          </p:grpSpPr>
          <p:sp>
            <p:nvSpPr>
              <p:cNvPr id="143" name="Freeform 142">
                <a:extLst>
                  <a:ext uri="{FF2B5EF4-FFF2-40B4-BE49-F238E27FC236}">
                    <a16:creationId xmlns:a16="http://schemas.microsoft.com/office/drawing/2014/main" id="{94DEB388-C070-F037-85EC-1AE65A30527A}"/>
                  </a:ext>
                </a:extLst>
              </p:cNvPr>
              <p:cNvSpPr/>
              <p:nvPr/>
            </p:nvSpPr>
            <p:spPr>
              <a:xfrm>
                <a:off x="1077798" y="3453861"/>
                <a:ext cx="170735" cy="170735"/>
              </a:xfrm>
              <a:custGeom>
                <a:avLst/>
                <a:gdLst>
                  <a:gd name="connsiteX0" fmla="*/ 125730 w 170735"/>
                  <a:gd name="connsiteY0" fmla="*/ 162878 h 170735"/>
                  <a:gd name="connsiteX1" fmla="*/ 0 w 170735"/>
                  <a:gd name="connsiteY1" fmla="*/ 37148 h 170735"/>
                  <a:gd name="connsiteX2" fmla="*/ 37147 w 170735"/>
                  <a:gd name="connsiteY2" fmla="*/ 0 h 170735"/>
                  <a:gd name="connsiteX3" fmla="*/ 162878 w 170735"/>
                  <a:gd name="connsiteY3" fmla="*/ 125730 h 170735"/>
                  <a:gd name="connsiteX4" fmla="*/ 162878 w 170735"/>
                  <a:gd name="connsiteY4" fmla="*/ 162878 h 170735"/>
                  <a:gd name="connsiteX5" fmla="*/ 162878 w 170735"/>
                  <a:gd name="connsiteY5" fmla="*/ 162878 h 170735"/>
                  <a:gd name="connsiteX6" fmla="*/ 125730 w 170735"/>
                  <a:gd name="connsiteY6" fmla="*/ 162878 h 17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35" h="170735">
                    <a:moveTo>
                      <a:pt x="125730" y="162878"/>
                    </a:moveTo>
                    <a:lnTo>
                      <a:pt x="0" y="37148"/>
                    </a:lnTo>
                    <a:lnTo>
                      <a:pt x="37147" y="0"/>
                    </a:lnTo>
                    <a:lnTo>
                      <a:pt x="162878" y="125730"/>
                    </a:lnTo>
                    <a:cubicBezTo>
                      <a:pt x="173355" y="136208"/>
                      <a:pt x="173355" y="152400"/>
                      <a:pt x="162878" y="162878"/>
                    </a:cubicBezTo>
                    <a:lnTo>
                      <a:pt x="162878" y="162878"/>
                    </a:lnTo>
                    <a:cubicBezTo>
                      <a:pt x="152400" y="173355"/>
                      <a:pt x="136207" y="173355"/>
                      <a:pt x="125730" y="162878"/>
                    </a:cubicBezTo>
                    <a:close/>
                  </a:path>
                </a:pathLst>
              </a:custGeom>
              <a:solidFill>
                <a:srgbClr val="FFFFFF">
                  <a:alpha val="20000"/>
                </a:srgbClr>
              </a:solidFill>
              <a:ln w="0"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64F731AE-F97C-B2EB-003B-C8E9047216C6}"/>
                  </a:ext>
                </a:extLst>
              </p:cNvPr>
              <p:cNvSpPr/>
              <p:nvPr/>
            </p:nvSpPr>
            <p:spPr>
              <a:xfrm>
                <a:off x="661555" y="3116676"/>
                <a:ext cx="431272" cy="352215"/>
              </a:xfrm>
              <a:custGeom>
                <a:avLst/>
                <a:gdLst>
                  <a:gd name="connsiteX0" fmla="*/ 388620 w 431272"/>
                  <a:gd name="connsiteY0" fmla="*/ 953 h 352215"/>
                  <a:gd name="connsiteX1" fmla="*/ 401955 w 431272"/>
                  <a:gd name="connsiteY1" fmla="*/ 71438 h 352215"/>
                  <a:gd name="connsiteX2" fmla="*/ 183833 w 431272"/>
                  <a:gd name="connsiteY2" fmla="*/ 296228 h 352215"/>
                  <a:gd name="connsiteX3" fmla="*/ 0 w 431272"/>
                  <a:gd name="connsiteY3" fmla="*/ 202883 h 352215"/>
                  <a:gd name="connsiteX4" fmla="*/ 281940 w 431272"/>
                  <a:gd name="connsiteY4" fmla="*/ 340043 h 352215"/>
                  <a:gd name="connsiteX5" fmla="*/ 419100 w 431272"/>
                  <a:gd name="connsiteY5" fmla="*/ 58103 h 352215"/>
                  <a:gd name="connsiteX6" fmla="*/ 388620 w 431272"/>
                  <a:gd name="connsiteY6" fmla="*/ 0 h 35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272" h="352215">
                    <a:moveTo>
                      <a:pt x="388620" y="953"/>
                    </a:moveTo>
                    <a:cubicBezTo>
                      <a:pt x="397193" y="23813"/>
                      <a:pt x="401003" y="47625"/>
                      <a:pt x="401955" y="71438"/>
                    </a:cubicBezTo>
                    <a:cubicBezTo>
                      <a:pt x="403860" y="194310"/>
                      <a:pt x="305753" y="294322"/>
                      <a:pt x="183833" y="296228"/>
                    </a:cubicBezTo>
                    <a:cubicBezTo>
                      <a:pt x="110490" y="297180"/>
                      <a:pt x="41910" y="262890"/>
                      <a:pt x="0" y="202883"/>
                    </a:cubicBezTo>
                    <a:cubicBezTo>
                      <a:pt x="40005" y="318135"/>
                      <a:pt x="165735" y="380047"/>
                      <a:pt x="281940" y="340043"/>
                    </a:cubicBezTo>
                    <a:cubicBezTo>
                      <a:pt x="397193" y="300038"/>
                      <a:pt x="459105" y="174308"/>
                      <a:pt x="419100" y="58103"/>
                    </a:cubicBezTo>
                    <a:cubicBezTo>
                      <a:pt x="412433" y="37147"/>
                      <a:pt x="401955" y="18097"/>
                      <a:pt x="388620" y="0"/>
                    </a:cubicBezTo>
                    <a:close/>
                  </a:path>
                </a:pathLst>
              </a:custGeom>
              <a:solidFill>
                <a:srgbClr val="FFFFFF">
                  <a:alpha val="20000"/>
                </a:srgbClr>
              </a:solidFill>
              <a:ln w="0"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C11FF14E-F5AA-DF88-8F56-9324645763BF}"/>
                  </a:ext>
                </a:extLst>
              </p:cNvPr>
              <p:cNvSpPr/>
              <p:nvPr/>
            </p:nvSpPr>
            <p:spPr>
              <a:xfrm>
                <a:off x="632762" y="3010731"/>
                <a:ext cx="626963" cy="627915"/>
              </a:xfrm>
              <a:custGeom>
                <a:avLst/>
                <a:gdLst>
                  <a:gd name="connsiteX0" fmla="*/ 616486 w 626963"/>
                  <a:gd name="connsiteY0" fmla="*/ 560288 h 627915"/>
                  <a:gd name="connsiteX1" fmla="*/ 490755 w 626963"/>
                  <a:gd name="connsiteY1" fmla="*/ 434558 h 627915"/>
                  <a:gd name="connsiteX2" fmla="*/ 481230 w 626963"/>
                  <a:gd name="connsiteY2" fmla="*/ 430748 h 627915"/>
                  <a:gd name="connsiteX3" fmla="*/ 471705 w 626963"/>
                  <a:gd name="connsiteY3" fmla="*/ 434558 h 627915"/>
                  <a:gd name="connsiteX4" fmla="*/ 462180 w 626963"/>
                  <a:gd name="connsiteY4" fmla="*/ 444083 h 627915"/>
                  <a:gd name="connsiteX5" fmla="*/ 410746 w 626963"/>
                  <a:gd name="connsiteY5" fmla="*/ 392648 h 627915"/>
                  <a:gd name="connsiteX6" fmla="*/ 392648 w 626963"/>
                  <a:gd name="connsiteY6" fmla="*/ 60226 h 627915"/>
                  <a:gd name="connsiteX7" fmla="*/ 60226 w 626963"/>
                  <a:gd name="connsiteY7" fmla="*/ 78323 h 627915"/>
                  <a:gd name="connsiteX8" fmla="*/ 78323 w 626963"/>
                  <a:gd name="connsiteY8" fmla="*/ 410746 h 627915"/>
                  <a:gd name="connsiteX9" fmla="*/ 392648 w 626963"/>
                  <a:gd name="connsiteY9" fmla="*/ 410746 h 627915"/>
                  <a:gd name="connsiteX10" fmla="*/ 444083 w 626963"/>
                  <a:gd name="connsiteY10" fmla="*/ 462180 h 627915"/>
                  <a:gd name="connsiteX11" fmla="*/ 434558 w 626963"/>
                  <a:gd name="connsiteY11" fmla="*/ 471705 h 627915"/>
                  <a:gd name="connsiteX12" fmla="*/ 430748 w 626963"/>
                  <a:gd name="connsiteY12" fmla="*/ 481230 h 627915"/>
                  <a:gd name="connsiteX13" fmla="*/ 434558 w 626963"/>
                  <a:gd name="connsiteY13" fmla="*/ 490755 h 627915"/>
                  <a:gd name="connsiteX14" fmla="*/ 560288 w 626963"/>
                  <a:gd name="connsiteY14" fmla="*/ 616486 h 627915"/>
                  <a:gd name="connsiteX15" fmla="*/ 615533 w 626963"/>
                  <a:gd name="connsiteY15" fmla="*/ 616486 h 627915"/>
                  <a:gd name="connsiteX16" fmla="*/ 615533 w 626963"/>
                  <a:gd name="connsiteY16" fmla="*/ 561241 h 627915"/>
                  <a:gd name="connsiteX17" fmla="*/ 615533 w 626963"/>
                  <a:gd name="connsiteY17" fmla="*/ 561241 h 627915"/>
                  <a:gd name="connsiteX18" fmla="*/ 27841 w 626963"/>
                  <a:gd name="connsiteY18" fmla="*/ 235486 h 627915"/>
                  <a:gd name="connsiteX19" fmla="*/ 236438 w 626963"/>
                  <a:gd name="connsiteY19" fmla="*/ 26888 h 627915"/>
                  <a:gd name="connsiteX20" fmla="*/ 445036 w 626963"/>
                  <a:gd name="connsiteY20" fmla="*/ 235486 h 627915"/>
                  <a:gd name="connsiteX21" fmla="*/ 236438 w 626963"/>
                  <a:gd name="connsiteY21" fmla="*/ 444083 h 627915"/>
                  <a:gd name="connsiteX22" fmla="*/ 27841 w 626963"/>
                  <a:gd name="connsiteY22" fmla="*/ 235486 h 627915"/>
                  <a:gd name="connsiteX23" fmla="*/ 598388 w 626963"/>
                  <a:gd name="connsiteY23" fmla="*/ 596483 h 627915"/>
                  <a:gd name="connsiteX24" fmla="*/ 580291 w 626963"/>
                  <a:gd name="connsiteY24" fmla="*/ 596483 h 627915"/>
                  <a:gd name="connsiteX25" fmla="*/ 580291 w 626963"/>
                  <a:gd name="connsiteY25" fmla="*/ 596483 h 627915"/>
                  <a:gd name="connsiteX26" fmla="*/ 464086 w 626963"/>
                  <a:gd name="connsiteY26" fmla="*/ 479326 h 627915"/>
                  <a:gd name="connsiteX27" fmla="*/ 482183 w 626963"/>
                  <a:gd name="connsiteY27" fmla="*/ 461228 h 627915"/>
                  <a:gd name="connsiteX28" fmla="*/ 599341 w 626963"/>
                  <a:gd name="connsiteY28" fmla="*/ 577433 h 627915"/>
                  <a:gd name="connsiteX29" fmla="*/ 599341 w 626963"/>
                  <a:gd name="connsiteY29" fmla="*/ 595530 h 627915"/>
                  <a:gd name="connsiteX30" fmla="*/ 599341 w 626963"/>
                  <a:gd name="connsiteY30" fmla="*/ 595530 h 627915"/>
                  <a:gd name="connsiteX31" fmla="*/ 599341 w 626963"/>
                  <a:gd name="connsiteY31" fmla="*/ 595530 h 62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26963" h="627915">
                    <a:moveTo>
                      <a:pt x="616486" y="560288"/>
                    </a:moveTo>
                    <a:lnTo>
                      <a:pt x="490755" y="434558"/>
                    </a:lnTo>
                    <a:cubicBezTo>
                      <a:pt x="487898" y="432653"/>
                      <a:pt x="485041" y="430748"/>
                      <a:pt x="481230" y="430748"/>
                    </a:cubicBezTo>
                    <a:cubicBezTo>
                      <a:pt x="477421" y="430748"/>
                      <a:pt x="474563" y="431701"/>
                      <a:pt x="471705" y="434558"/>
                    </a:cubicBezTo>
                    <a:lnTo>
                      <a:pt x="462180" y="444083"/>
                    </a:lnTo>
                    <a:lnTo>
                      <a:pt x="410746" y="392648"/>
                    </a:lnTo>
                    <a:cubicBezTo>
                      <a:pt x="497423" y="295493"/>
                      <a:pt x="489803" y="146903"/>
                      <a:pt x="392648" y="60226"/>
                    </a:cubicBezTo>
                    <a:cubicBezTo>
                      <a:pt x="295493" y="-26452"/>
                      <a:pt x="146903" y="-18832"/>
                      <a:pt x="60226" y="78323"/>
                    </a:cubicBezTo>
                    <a:cubicBezTo>
                      <a:pt x="-26452" y="175478"/>
                      <a:pt x="-18832" y="324068"/>
                      <a:pt x="78323" y="410746"/>
                    </a:cubicBezTo>
                    <a:cubicBezTo>
                      <a:pt x="167858" y="490755"/>
                      <a:pt x="303113" y="490755"/>
                      <a:pt x="392648" y="410746"/>
                    </a:cubicBezTo>
                    <a:lnTo>
                      <a:pt x="444083" y="462180"/>
                    </a:lnTo>
                    <a:lnTo>
                      <a:pt x="434558" y="471705"/>
                    </a:lnTo>
                    <a:cubicBezTo>
                      <a:pt x="432653" y="474563"/>
                      <a:pt x="430748" y="477421"/>
                      <a:pt x="430748" y="481230"/>
                    </a:cubicBezTo>
                    <a:cubicBezTo>
                      <a:pt x="430748" y="485041"/>
                      <a:pt x="431701" y="487898"/>
                      <a:pt x="434558" y="490755"/>
                    </a:cubicBezTo>
                    <a:lnTo>
                      <a:pt x="560288" y="616486"/>
                    </a:lnTo>
                    <a:cubicBezTo>
                      <a:pt x="575528" y="631726"/>
                      <a:pt x="600293" y="631726"/>
                      <a:pt x="615533" y="616486"/>
                    </a:cubicBezTo>
                    <a:cubicBezTo>
                      <a:pt x="630773" y="601246"/>
                      <a:pt x="630773" y="576480"/>
                      <a:pt x="615533" y="561241"/>
                    </a:cubicBezTo>
                    <a:lnTo>
                      <a:pt x="615533" y="561241"/>
                    </a:lnTo>
                    <a:close/>
                    <a:moveTo>
                      <a:pt x="27841" y="235486"/>
                    </a:moveTo>
                    <a:cubicBezTo>
                      <a:pt x="27841" y="120233"/>
                      <a:pt x="121186" y="26888"/>
                      <a:pt x="236438" y="26888"/>
                    </a:cubicBezTo>
                    <a:cubicBezTo>
                      <a:pt x="351691" y="26888"/>
                      <a:pt x="445036" y="120233"/>
                      <a:pt x="445036" y="235486"/>
                    </a:cubicBezTo>
                    <a:cubicBezTo>
                      <a:pt x="445036" y="350738"/>
                      <a:pt x="351691" y="444083"/>
                      <a:pt x="236438" y="444083"/>
                    </a:cubicBezTo>
                    <a:cubicBezTo>
                      <a:pt x="121186" y="444083"/>
                      <a:pt x="27841" y="350738"/>
                      <a:pt x="27841" y="235486"/>
                    </a:cubicBezTo>
                    <a:close/>
                    <a:moveTo>
                      <a:pt x="598388" y="596483"/>
                    </a:moveTo>
                    <a:cubicBezTo>
                      <a:pt x="593626" y="601246"/>
                      <a:pt x="585053" y="601246"/>
                      <a:pt x="580291" y="596483"/>
                    </a:cubicBezTo>
                    <a:lnTo>
                      <a:pt x="580291" y="596483"/>
                    </a:lnTo>
                    <a:lnTo>
                      <a:pt x="464086" y="479326"/>
                    </a:lnTo>
                    <a:lnTo>
                      <a:pt x="482183" y="461228"/>
                    </a:lnTo>
                    <a:lnTo>
                      <a:pt x="599341" y="577433"/>
                    </a:lnTo>
                    <a:cubicBezTo>
                      <a:pt x="604103" y="582196"/>
                      <a:pt x="604103" y="590768"/>
                      <a:pt x="599341" y="595530"/>
                    </a:cubicBezTo>
                    <a:lnTo>
                      <a:pt x="599341" y="595530"/>
                    </a:lnTo>
                    <a:cubicBezTo>
                      <a:pt x="599341" y="595530"/>
                      <a:pt x="599341" y="595530"/>
                      <a:pt x="599341" y="595530"/>
                    </a:cubicBezTo>
                    <a:close/>
                  </a:path>
                </a:pathLst>
              </a:custGeom>
              <a:solidFill>
                <a:srgbClr val="FFFFFF"/>
              </a:solidFill>
              <a:ln w="0" cap="flat">
                <a:noFill/>
                <a:prstDash val="solid"/>
                <a:miter/>
              </a:ln>
            </p:spPr>
            <p:txBody>
              <a:bodyPr rtlCol="0" anchor="ctr"/>
              <a:lstStyle/>
              <a:p>
                <a:endParaRPr lang="en-US"/>
              </a:p>
            </p:txBody>
          </p:sp>
        </p:grpSp>
        <p:grpSp>
          <p:nvGrpSpPr>
            <p:cNvPr id="146" name="Graphic 79">
              <a:extLst>
                <a:ext uri="{FF2B5EF4-FFF2-40B4-BE49-F238E27FC236}">
                  <a16:creationId xmlns:a16="http://schemas.microsoft.com/office/drawing/2014/main" id="{B4E91408-224E-1727-4F4A-E37720730DE7}"/>
                </a:ext>
              </a:extLst>
            </p:cNvPr>
            <p:cNvGrpSpPr/>
            <p:nvPr/>
          </p:nvGrpSpPr>
          <p:grpSpPr>
            <a:xfrm>
              <a:off x="808240" y="2848072"/>
              <a:ext cx="120014" cy="475297"/>
              <a:chOff x="808240" y="2848072"/>
              <a:chExt cx="120014" cy="475297"/>
            </a:xfrm>
          </p:grpSpPr>
          <p:grpSp>
            <p:nvGrpSpPr>
              <p:cNvPr id="147" name="Graphic 79">
                <a:extLst>
                  <a:ext uri="{FF2B5EF4-FFF2-40B4-BE49-F238E27FC236}">
                    <a16:creationId xmlns:a16="http://schemas.microsoft.com/office/drawing/2014/main" id="{748B64ED-B95D-EBF7-7890-C12A2E49CCA3}"/>
                  </a:ext>
                </a:extLst>
              </p:cNvPr>
              <p:cNvGrpSpPr/>
              <p:nvPr/>
            </p:nvGrpSpPr>
            <p:grpSpPr>
              <a:xfrm>
                <a:off x="808240" y="2848072"/>
                <a:ext cx="120014" cy="475297"/>
                <a:chOff x="808240" y="2848072"/>
                <a:chExt cx="120014" cy="475297"/>
              </a:xfrm>
            </p:grpSpPr>
            <p:sp>
              <p:nvSpPr>
                <p:cNvPr id="148" name="Freeform 147">
                  <a:extLst>
                    <a:ext uri="{FF2B5EF4-FFF2-40B4-BE49-F238E27FC236}">
                      <a16:creationId xmlns:a16="http://schemas.microsoft.com/office/drawing/2014/main" id="{30B7205C-1ACD-8FEC-8A0B-DEE2FED186B0}"/>
                    </a:ext>
                  </a:extLst>
                </p:cNvPr>
                <p:cNvSpPr/>
                <p:nvPr/>
              </p:nvSpPr>
              <p:spPr>
                <a:xfrm>
                  <a:off x="822528" y="2863311"/>
                  <a:ext cx="89534" cy="297180"/>
                </a:xfrm>
                <a:custGeom>
                  <a:avLst/>
                  <a:gdLst>
                    <a:gd name="connsiteX0" fmla="*/ 29527 w 89534"/>
                    <a:gd name="connsiteY0" fmla="*/ 297180 h 297180"/>
                    <a:gd name="connsiteX1" fmla="*/ 0 w 89534"/>
                    <a:gd name="connsiteY1" fmla="*/ 0 h 297180"/>
                    <a:gd name="connsiteX2" fmla="*/ 89535 w 89534"/>
                    <a:gd name="connsiteY2" fmla="*/ 0 h 297180"/>
                    <a:gd name="connsiteX3" fmla="*/ 60007 w 89534"/>
                    <a:gd name="connsiteY3" fmla="*/ 297180 h 297180"/>
                    <a:gd name="connsiteX4" fmla="*/ 29527 w 89534"/>
                    <a:gd name="connsiteY4" fmla="*/ 297180 h 297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4" h="297180">
                      <a:moveTo>
                        <a:pt x="29527" y="297180"/>
                      </a:moveTo>
                      <a:lnTo>
                        <a:pt x="0" y="0"/>
                      </a:lnTo>
                      <a:lnTo>
                        <a:pt x="89535" y="0"/>
                      </a:lnTo>
                      <a:lnTo>
                        <a:pt x="60007" y="297180"/>
                      </a:lnTo>
                      <a:lnTo>
                        <a:pt x="29527" y="297180"/>
                      </a:lnTo>
                      <a:close/>
                    </a:path>
                  </a:pathLst>
                </a:custGeom>
                <a:solidFill>
                  <a:srgbClr val="FFFFFF">
                    <a:alpha val="20000"/>
                  </a:srgbClr>
                </a:solidFill>
                <a:ln w="0"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C30F3D7F-441C-90C1-04CB-3F1BA7617650}"/>
                    </a:ext>
                  </a:extLst>
                </p:cNvPr>
                <p:cNvSpPr/>
                <p:nvPr/>
              </p:nvSpPr>
              <p:spPr>
                <a:xfrm>
                  <a:off x="808240" y="2848072"/>
                  <a:ext cx="120014" cy="327659"/>
                </a:xfrm>
                <a:custGeom>
                  <a:avLst/>
                  <a:gdLst>
                    <a:gd name="connsiteX0" fmla="*/ 74295 w 120014"/>
                    <a:gd name="connsiteY0" fmla="*/ 327660 h 327659"/>
                    <a:gd name="connsiteX1" fmla="*/ 44767 w 120014"/>
                    <a:gd name="connsiteY1" fmla="*/ 327660 h 327659"/>
                    <a:gd name="connsiteX2" fmla="*/ 29527 w 120014"/>
                    <a:gd name="connsiteY2" fmla="*/ 314325 h 327659"/>
                    <a:gd name="connsiteX3" fmla="*/ 0 w 120014"/>
                    <a:gd name="connsiteY3" fmla="*/ 16192 h 327659"/>
                    <a:gd name="connsiteX4" fmla="*/ 3810 w 120014"/>
                    <a:gd name="connsiteY4" fmla="*/ 4763 h 327659"/>
                    <a:gd name="connsiteX5" fmla="*/ 15240 w 120014"/>
                    <a:gd name="connsiteY5" fmla="*/ 0 h 327659"/>
                    <a:gd name="connsiteX6" fmla="*/ 104775 w 120014"/>
                    <a:gd name="connsiteY6" fmla="*/ 0 h 327659"/>
                    <a:gd name="connsiteX7" fmla="*/ 116205 w 120014"/>
                    <a:gd name="connsiteY7" fmla="*/ 4763 h 327659"/>
                    <a:gd name="connsiteX8" fmla="*/ 120015 w 120014"/>
                    <a:gd name="connsiteY8" fmla="*/ 16192 h 327659"/>
                    <a:gd name="connsiteX9" fmla="*/ 90488 w 120014"/>
                    <a:gd name="connsiteY9" fmla="*/ 314325 h 327659"/>
                    <a:gd name="connsiteX10" fmla="*/ 75247 w 120014"/>
                    <a:gd name="connsiteY10" fmla="*/ 327660 h 327659"/>
                    <a:gd name="connsiteX11" fmla="*/ 47625 w 120014"/>
                    <a:gd name="connsiteY11" fmla="*/ 306705 h 327659"/>
                    <a:gd name="connsiteX12" fmla="*/ 70485 w 120014"/>
                    <a:gd name="connsiteY12" fmla="*/ 306705 h 327659"/>
                    <a:gd name="connsiteX13" fmla="*/ 100965 w 120014"/>
                    <a:gd name="connsiteY13" fmla="*/ 21907 h 327659"/>
                    <a:gd name="connsiteX14" fmla="*/ 17145 w 120014"/>
                    <a:gd name="connsiteY14" fmla="*/ 21907 h 327659"/>
                    <a:gd name="connsiteX15" fmla="*/ 47625 w 120014"/>
                    <a:gd name="connsiteY15" fmla="*/ 306705 h 327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014" h="327659">
                      <a:moveTo>
                        <a:pt x="74295" y="327660"/>
                      </a:moveTo>
                      <a:lnTo>
                        <a:pt x="44767" y="327660"/>
                      </a:lnTo>
                      <a:cubicBezTo>
                        <a:pt x="37147" y="327660"/>
                        <a:pt x="30480" y="321945"/>
                        <a:pt x="29527" y="314325"/>
                      </a:cubicBezTo>
                      <a:lnTo>
                        <a:pt x="0" y="16192"/>
                      </a:lnTo>
                      <a:cubicBezTo>
                        <a:pt x="0" y="12382"/>
                        <a:pt x="952" y="7620"/>
                        <a:pt x="3810" y="4763"/>
                      </a:cubicBezTo>
                      <a:cubicBezTo>
                        <a:pt x="6667" y="1905"/>
                        <a:pt x="10477" y="0"/>
                        <a:pt x="15240" y="0"/>
                      </a:cubicBezTo>
                      <a:lnTo>
                        <a:pt x="104775" y="0"/>
                      </a:lnTo>
                      <a:cubicBezTo>
                        <a:pt x="108585" y="0"/>
                        <a:pt x="113347" y="1905"/>
                        <a:pt x="116205" y="4763"/>
                      </a:cubicBezTo>
                      <a:cubicBezTo>
                        <a:pt x="119063" y="7620"/>
                        <a:pt x="120015" y="12382"/>
                        <a:pt x="120015" y="16192"/>
                      </a:cubicBezTo>
                      <a:lnTo>
                        <a:pt x="90488" y="314325"/>
                      </a:lnTo>
                      <a:cubicBezTo>
                        <a:pt x="90488" y="321945"/>
                        <a:pt x="82867" y="327660"/>
                        <a:pt x="75247" y="327660"/>
                      </a:cubicBezTo>
                      <a:close/>
                      <a:moveTo>
                        <a:pt x="47625" y="306705"/>
                      </a:moveTo>
                      <a:lnTo>
                        <a:pt x="70485" y="306705"/>
                      </a:lnTo>
                      <a:lnTo>
                        <a:pt x="100965" y="21907"/>
                      </a:lnTo>
                      <a:lnTo>
                        <a:pt x="17145" y="21907"/>
                      </a:lnTo>
                      <a:lnTo>
                        <a:pt x="47625" y="306705"/>
                      </a:lnTo>
                      <a:close/>
                    </a:path>
                  </a:pathLst>
                </a:custGeom>
                <a:solidFill>
                  <a:srgbClr val="FFFFFF"/>
                </a:solidFill>
                <a:ln w="0"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CF7D1D5B-27EF-D57C-E29C-30EA3F8B7CEC}"/>
                    </a:ext>
                  </a:extLst>
                </p:cNvPr>
                <p:cNvSpPr/>
                <p:nvPr/>
              </p:nvSpPr>
              <p:spPr>
                <a:xfrm>
                  <a:off x="808240" y="3205259"/>
                  <a:ext cx="118109" cy="118109"/>
                </a:xfrm>
                <a:custGeom>
                  <a:avLst/>
                  <a:gdLst>
                    <a:gd name="connsiteX0" fmla="*/ 59055 w 118109"/>
                    <a:gd name="connsiteY0" fmla="*/ 0 h 118109"/>
                    <a:gd name="connsiteX1" fmla="*/ 0 w 118109"/>
                    <a:gd name="connsiteY1" fmla="*/ 59055 h 118109"/>
                    <a:gd name="connsiteX2" fmla="*/ 59055 w 118109"/>
                    <a:gd name="connsiteY2" fmla="*/ 118110 h 118109"/>
                    <a:gd name="connsiteX3" fmla="*/ 118110 w 118109"/>
                    <a:gd name="connsiteY3" fmla="*/ 59055 h 118109"/>
                    <a:gd name="connsiteX4" fmla="*/ 59055 w 118109"/>
                    <a:gd name="connsiteY4" fmla="*/ 0 h 118109"/>
                    <a:gd name="connsiteX5" fmla="*/ 59055 w 118109"/>
                    <a:gd name="connsiteY5" fmla="*/ 103822 h 118109"/>
                    <a:gd name="connsiteX6" fmla="*/ 14288 w 118109"/>
                    <a:gd name="connsiteY6" fmla="*/ 59055 h 118109"/>
                    <a:gd name="connsiteX7" fmla="*/ 59055 w 118109"/>
                    <a:gd name="connsiteY7" fmla="*/ 14288 h 118109"/>
                    <a:gd name="connsiteX8" fmla="*/ 103822 w 118109"/>
                    <a:gd name="connsiteY8" fmla="*/ 59055 h 118109"/>
                    <a:gd name="connsiteX9" fmla="*/ 59055 w 118109"/>
                    <a:gd name="connsiteY9" fmla="*/ 103822 h 11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09" h="118109">
                      <a:moveTo>
                        <a:pt x="59055" y="0"/>
                      </a:moveTo>
                      <a:cubicBezTo>
                        <a:pt x="25717" y="0"/>
                        <a:pt x="0" y="26670"/>
                        <a:pt x="0" y="59055"/>
                      </a:cubicBezTo>
                      <a:cubicBezTo>
                        <a:pt x="0" y="91440"/>
                        <a:pt x="26670" y="118110"/>
                        <a:pt x="59055" y="118110"/>
                      </a:cubicBezTo>
                      <a:cubicBezTo>
                        <a:pt x="91440" y="118110"/>
                        <a:pt x="118110" y="91440"/>
                        <a:pt x="118110" y="59055"/>
                      </a:cubicBezTo>
                      <a:cubicBezTo>
                        <a:pt x="118110" y="26670"/>
                        <a:pt x="91440" y="0"/>
                        <a:pt x="59055" y="0"/>
                      </a:cubicBezTo>
                      <a:close/>
                      <a:moveTo>
                        <a:pt x="59055" y="103822"/>
                      </a:moveTo>
                      <a:cubicBezTo>
                        <a:pt x="34290" y="103822"/>
                        <a:pt x="14288" y="83820"/>
                        <a:pt x="14288" y="59055"/>
                      </a:cubicBezTo>
                      <a:cubicBezTo>
                        <a:pt x="14288" y="34290"/>
                        <a:pt x="34290" y="14288"/>
                        <a:pt x="59055" y="14288"/>
                      </a:cubicBezTo>
                      <a:cubicBezTo>
                        <a:pt x="83820" y="14288"/>
                        <a:pt x="103822" y="34290"/>
                        <a:pt x="103822" y="59055"/>
                      </a:cubicBezTo>
                      <a:cubicBezTo>
                        <a:pt x="103822" y="83820"/>
                        <a:pt x="83820" y="103822"/>
                        <a:pt x="59055" y="103822"/>
                      </a:cubicBezTo>
                      <a:close/>
                    </a:path>
                  </a:pathLst>
                </a:custGeom>
                <a:solidFill>
                  <a:srgbClr val="FFFFFF"/>
                </a:solidFill>
                <a:ln w="0" cap="flat">
                  <a:noFill/>
                  <a:prstDash val="solid"/>
                  <a:miter/>
                </a:ln>
              </p:spPr>
              <p:txBody>
                <a:bodyPr rtlCol="0" anchor="ctr"/>
                <a:lstStyle/>
                <a:p>
                  <a:endParaRPr lang="en-US"/>
                </a:p>
              </p:txBody>
            </p:sp>
          </p:grpSp>
          <p:sp>
            <p:nvSpPr>
              <p:cNvPr id="151" name="Freeform 150">
                <a:extLst>
                  <a:ext uri="{FF2B5EF4-FFF2-40B4-BE49-F238E27FC236}">
                    <a16:creationId xmlns:a16="http://schemas.microsoft.com/office/drawing/2014/main" id="{E6ED1DA6-3D1B-6519-2B11-CF3E710BAC36}"/>
                  </a:ext>
                </a:extLst>
              </p:cNvPr>
              <p:cNvSpPr/>
              <p:nvPr/>
            </p:nvSpPr>
            <p:spPr>
              <a:xfrm>
                <a:off x="822528" y="3220499"/>
                <a:ext cx="89534" cy="89534"/>
              </a:xfrm>
              <a:custGeom>
                <a:avLst/>
                <a:gdLst>
                  <a:gd name="connsiteX0" fmla="*/ 89535 w 89534"/>
                  <a:gd name="connsiteY0" fmla="*/ 44768 h 89534"/>
                  <a:gd name="connsiteX1" fmla="*/ 44767 w 89534"/>
                  <a:gd name="connsiteY1" fmla="*/ 89535 h 89534"/>
                  <a:gd name="connsiteX2" fmla="*/ 0 w 89534"/>
                  <a:gd name="connsiteY2" fmla="*/ 44768 h 89534"/>
                  <a:gd name="connsiteX3" fmla="*/ 44767 w 89534"/>
                  <a:gd name="connsiteY3" fmla="*/ 0 h 89534"/>
                  <a:gd name="connsiteX4" fmla="*/ 89535 w 89534"/>
                  <a:gd name="connsiteY4" fmla="*/ 44768 h 89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4" h="89534">
                    <a:moveTo>
                      <a:pt x="89535" y="44768"/>
                    </a:moveTo>
                    <a:cubicBezTo>
                      <a:pt x="89535" y="69492"/>
                      <a:pt x="69492" y="89535"/>
                      <a:pt x="44767" y="89535"/>
                    </a:cubicBezTo>
                    <a:cubicBezTo>
                      <a:pt x="20043" y="89535"/>
                      <a:pt x="0" y="69492"/>
                      <a:pt x="0" y="44768"/>
                    </a:cubicBezTo>
                    <a:cubicBezTo>
                      <a:pt x="0" y="20043"/>
                      <a:pt x="20043" y="0"/>
                      <a:pt x="44767" y="0"/>
                    </a:cubicBezTo>
                    <a:cubicBezTo>
                      <a:pt x="69492" y="0"/>
                      <a:pt x="89535" y="20043"/>
                      <a:pt x="89535" y="44768"/>
                    </a:cubicBezTo>
                    <a:close/>
                  </a:path>
                </a:pathLst>
              </a:custGeom>
              <a:solidFill>
                <a:srgbClr val="FFFFFF">
                  <a:alpha val="20000"/>
                </a:srgbClr>
              </a:solidFill>
              <a:ln w="0" cap="flat">
                <a:noFill/>
                <a:prstDash val="solid"/>
                <a:miter/>
              </a:ln>
            </p:spPr>
            <p:txBody>
              <a:bodyPr rtlCol="0" anchor="ctr"/>
              <a:lstStyle/>
              <a:p>
                <a:endParaRPr lang="en-US"/>
              </a:p>
            </p:txBody>
          </p:sp>
        </p:grpSp>
      </p:grpSp>
      <p:grpSp>
        <p:nvGrpSpPr>
          <p:cNvPr id="121" name="Group 120">
            <a:extLst>
              <a:ext uri="{FF2B5EF4-FFF2-40B4-BE49-F238E27FC236}">
                <a16:creationId xmlns:a16="http://schemas.microsoft.com/office/drawing/2014/main" id="{AB3BD4D7-C246-3FB9-996F-17A7D4A9086F}"/>
              </a:ext>
            </a:extLst>
          </p:cNvPr>
          <p:cNvGrpSpPr/>
          <p:nvPr/>
        </p:nvGrpSpPr>
        <p:grpSpPr>
          <a:xfrm>
            <a:off x="2585747" y="3679825"/>
            <a:ext cx="871828" cy="819150"/>
            <a:chOff x="2585747" y="3679825"/>
            <a:chExt cx="871828" cy="819150"/>
          </a:xfrm>
        </p:grpSpPr>
        <p:sp>
          <p:nvSpPr>
            <p:cNvPr id="122" name="Freeform 121">
              <a:extLst>
                <a:ext uri="{FF2B5EF4-FFF2-40B4-BE49-F238E27FC236}">
                  <a16:creationId xmlns:a16="http://schemas.microsoft.com/office/drawing/2014/main" id="{A0D2F135-ABCC-70CD-DB91-599FFD1548D1}"/>
                </a:ext>
              </a:extLst>
            </p:cNvPr>
            <p:cNvSpPr/>
            <p:nvPr/>
          </p:nvSpPr>
          <p:spPr>
            <a:xfrm>
              <a:off x="3227096" y="4118345"/>
              <a:ext cx="59909" cy="200563"/>
            </a:xfrm>
            <a:custGeom>
              <a:avLst/>
              <a:gdLst>
                <a:gd name="connsiteX0" fmla="*/ 14288 w 43815"/>
                <a:gd name="connsiteY0" fmla="*/ 146685 h 146684"/>
                <a:gd name="connsiteX1" fmla="*/ 0 w 43815"/>
                <a:gd name="connsiteY1" fmla="*/ 0 h 146684"/>
                <a:gd name="connsiteX2" fmla="*/ 43815 w 43815"/>
                <a:gd name="connsiteY2" fmla="*/ 0 h 146684"/>
                <a:gd name="connsiteX3" fmla="*/ 29528 w 43815"/>
                <a:gd name="connsiteY3" fmla="*/ 146685 h 146684"/>
                <a:gd name="connsiteX4" fmla="*/ 14288 w 43815"/>
                <a:gd name="connsiteY4" fmla="*/ 146685 h 14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 h="146684">
                  <a:moveTo>
                    <a:pt x="14288" y="146685"/>
                  </a:moveTo>
                  <a:lnTo>
                    <a:pt x="0" y="0"/>
                  </a:lnTo>
                  <a:lnTo>
                    <a:pt x="43815" y="0"/>
                  </a:lnTo>
                  <a:lnTo>
                    <a:pt x="29528" y="146685"/>
                  </a:lnTo>
                  <a:lnTo>
                    <a:pt x="14288" y="146685"/>
                  </a:lnTo>
                  <a:close/>
                </a:path>
              </a:pathLst>
            </a:custGeom>
            <a:gradFill>
              <a:gsLst>
                <a:gs pos="0">
                  <a:schemeClr val="bg1">
                    <a:alpha val="0"/>
                  </a:schemeClr>
                </a:gs>
                <a:gs pos="100000">
                  <a:schemeClr val="bg1">
                    <a:alpha val="50111"/>
                  </a:schemeClr>
                </a:gs>
              </a:gsLst>
              <a:path path="circle">
                <a:fillToRect l="50000" t="130000" r="50000" b="-30000"/>
              </a:path>
            </a:gradFill>
            <a:ln w="0"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F5DDC2A7-C7F8-B5DF-86C2-86F5A5DEB700}"/>
                </a:ext>
              </a:extLst>
            </p:cNvPr>
            <p:cNvSpPr/>
            <p:nvPr/>
          </p:nvSpPr>
          <p:spPr>
            <a:xfrm>
              <a:off x="3227096" y="4363774"/>
              <a:ext cx="59909" cy="59909"/>
            </a:xfrm>
            <a:custGeom>
              <a:avLst/>
              <a:gdLst>
                <a:gd name="connsiteX0" fmla="*/ 43815 w 43815"/>
                <a:gd name="connsiteY0" fmla="*/ 21907 h 43815"/>
                <a:gd name="connsiteX1" fmla="*/ 21908 w 43815"/>
                <a:gd name="connsiteY1" fmla="*/ 43815 h 43815"/>
                <a:gd name="connsiteX2" fmla="*/ 0 w 43815"/>
                <a:gd name="connsiteY2" fmla="*/ 21907 h 43815"/>
                <a:gd name="connsiteX3" fmla="*/ 21908 w 43815"/>
                <a:gd name="connsiteY3" fmla="*/ 0 h 43815"/>
                <a:gd name="connsiteX4" fmla="*/ 43815 w 43815"/>
                <a:gd name="connsiteY4" fmla="*/ 21907 h 43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5" h="43815">
                  <a:moveTo>
                    <a:pt x="43815" y="21907"/>
                  </a:moveTo>
                  <a:cubicBezTo>
                    <a:pt x="43815" y="34007"/>
                    <a:pt x="34007" y="43815"/>
                    <a:pt x="21908" y="43815"/>
                  </a:cubicBezTo>
                  <a:cubicBezTo>
                    <a:pt x="9808" y="43815"/>
                    <a:pt x="0" y="34006"/>
                    <a:pt x="0" y="21907"/>
                  </a:cubicBezTo>
                  <a:cubicBezTo>
                    <a:pt x="0" y="9808"/>
                    <a:pt x="9809" y="0"/>
                    <a:pt x="21908" y="0"/>
                  </a:cubicBezTo>
                  <a:cubicBezTo>
                    <a:pt x="34007" y="0"/>
                    <a:pt x="43815" y="9808"/>
                    <a:pt x="43815" y="21907"/>
                  </a:cubicBezTo>
                  <a:close/>
                </a:path>
              </a:pathLst>
            </a:custGeom>
            <a:gradFill flip="none" rotWithShape="1">
              <a:gsLst>
                <a:gs pos="0">
                  <a:schemeClr val="bg1">
                    <a:alpha val="0"/>
                  </a:schemeClr>
                </a:gs>
                <a:gs pos="100000">
                  <a:schemeClr val="bg1">
                    <a:alpha val="50111"/>
                  </a:schemeClr>
                </a:gs>
              </a:gsLst>
              <a:lin ang="2700000" scaled="1"/>
              <a:tileRect/>
            </a:gradFill>
            <a:ln w="0"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2A479505-0DA5-3837-A225-5181D3DA151D}"/>
                </a:ext>
              </a:extLst>
            </p:cNvPr>
            <p:cNvSpPr/>
            <p:nvPr/>
          </p:nvSpPr>
          <p:spPr>
            <a:xfrm>
              <a:off x="2585747" y="3679825"/>
              <a:ext cx="744309" cy="819150"/>
            </a:xfrm>
            <a:custGeom>
              <a:avLst/>
              <a:gdLst>
                <a:gd name="connsiteX0" fmla="*/ 468630 w 521017"/>
                <a:gd name="connsiteY0" fmla="*/ 260033 h 573405"/>
                <a:gd name="connsiteX1" fmla="*/ 521017 w 521017"/>
                <a:gd name="connsiteY1" fmla="*/ 269558 h 573405"/>
                <a:gd name="connsiteX2" fmla="*/ 521017 w 521017"/>
                <a:gd name="connsiteY2" fmla="*/ 24765 h 573405"/>
                <a:gd name="connsiteX3" fmla="*/ 496252 w 521017"/>
                <a:gd name="connsiteY3" fmla="*/ 0 h 573405"/>
                <a:gd name="connsiteX4" fmla="*/ 24765 w 521017"/>
                <a:gd name="connsiteY4" fmla="*/ 0 h 573405"/>
                <a:gd name="connsiteX5" fmla="*/ 0 w 521017"/>
                <a:gd name="connsiteY5" fmla="*/ 24765 h 573405"/>
                <a:gd name="connsiteX6" fmla="*/ 0 w 521017"/>
                <a:gd name="connsiteY6" fmla="*/ 548640 h 573405"/>
                <a:gd name="connsiteX7" fmla="*/ 24765 w 521017"/>
                <a:gd name="connsiteY7" fmla="*/ 573405 h 573405"/>
                <a:gd name="connsiteX8" fmla="*/ 469582 w 521017"/>
                <a:gd name="connsiteY8" fmla="*/ 573405 h 573405"/>
                <a:gd name="connsiteX9" fmla="*/ 469582 w 521017"/>
                <a:gd name="connsiteY9" fmla="*/ 573405 h 573405"/>
                <a:gd name="connsiteX10" fmla="*/ 469582 w 521017"/>
                <a:gd name="connsiteY10" fmla="*/ 573405 h 573405"/>
                <a:gd name="connsiteX11" fmla="*/ 313372 w 521017"/>
                <a:gd name="connsiteY11" fmla="*/ 419100 h 573405"/>
                <a:gd name="connsiteX12" fmla="*/ 318135 w 521017"/>
                <a:gd name="connsiteY12" fmla="*/ 380048 h 573405"/>
                <a:gd name="connsiteX13" fmla="*/ 91440 w 521017"/>
                <a:gd name="connsiteY13" fmla="*/ 380048 h 573405"/>
                <a:gd name="connsiteX14" fmla="*/ 84772 w 521017"/>
                <a:gd name="connsiteY14" fmla="*/ 373380 h 573405"/>
                <a:gd name="connsiteX15" fmla="*/ 84772 w 521017"/>
                <a:gd name="connsiteY15" fmla="*/ 320993 h 573405"/>
                <a:gd name="connsiteX16" fmla="*/ 91440 w 521017"/>
                <a:gd name="connsiteY16" fmla="*/ 314325 h 573405"/>
                <a:gd name="connsiteX17" fmla="*/ 351472 w 521017"/>
                <a:gd name="connsiteY17" fmla="*/ 314325 h 573405"/>
                <a:gd name="connsiteX18" fmla="*/ 467677 w 521017"/>
                <a:gd name="connsiteY18" fmla="*/ 260033 h 573405"/>
                <a:gd name="connsiteX19" fmla="*/ 470535 w 521017"/>
                <a:gd name="connsiteY19" fmla="*/ 260033 h 573405"/>
                <a:gd name="connsiteX20" fmla="*/ 90488 w 521017"/>
                <a:gd name="connsiteY20" fmla="*/ 429578 h 573405"/>
                <a:gd name="connsiteX21" fmla="*/ 246697 w 521017"/>
                <a:gd name="connsiteY21" fmla="*/ 429578 h 573405"/>
                <a:gd name="connsiteX22" fmla="*/ 260032 w 521017"/>
                <a:gd name="connsiteY22" fmla="*/ 442913 h 573405"/>
                <a:gd name="connsiteX23" fmla="*/ 260032 w 521017"/>
                <a:gd name="connsiteY23" fmla="*/ 481965 h 573405"/>
                <a:gd name="connsiteX24" fmla="*/ 246697 w 521017"/>
                <a:gd name="connsiteY24" fmla="*/ 495300 h 573405"/>
                <a:gd name="connsiteX25" fmla="*/ 90488 w 521017"/>
                <a:gd name="connsiteY25" fmla="*/ 495300 h 573405"/>
                <a:gd name="connsiteX26" fmla="*/ 77152 w 521017"/>
                <a:gd name="connsiteY26" fmla="*/ 481965 h 573405"/>
                <a:gd name="connsiteX27" fmla="*/ 77152 w 521017"/>
                <a:gd name="connsiteY27" fmla="*/ 442913 h 573405"/>
                <a:gd name="connsiteX28" fmla="*/ 90488 w 521017"/>
                <a:gd name="connsiteY28" fmla="*/ 429578 h 573405"/>
                <a:gd name="connsiteX29" fmla="*/ 436245 w 521017"/>
                <a:gd name="connsiteY29" fmla="*/ 258128 h 573405"/>
                <a:gd name="connsiteX30" fmla="*/ 429577 w 521017"/>
                <a:gd name="connsiteY30" fmla="*/ 264795 h 573405"/>
                <a:gd name="connsiteX31" fmla="*/ 90488 w 521017"/>
                <a:gd name="connsiteY31" fmla="*/ 264795 h 573405"/>
                <a:gd name="connsiteX32" fmla="*/ 83820 w 521017"/>
                <a:gd name="connsiteY32" fmla="*/ 258128 h 573405"/>
                <a:gd name="connsiteX33" fmla="*/ 83820 w 521017"/>
                <a:gd name="connsiteY33" fmla="*/ 205740 h 573405"/>
                <a:gd name="connsiteX34" fmla="*/ 90488 w 521017"/>
                <a:gd name="connsiteY34" fmla="*/ 199073 h 573405"/>
                <a:gd name="connsiteX35" fmla="*/ 429577 w 521017"/>
                <a:gd name="connsiteY35" fmla="*/ 199073 h 573405"/>
                <a:gd name="connsiteX36" fmla="*/ 436245 w 521017"/>
                <a:gd name="connsiteY36" fmla="*/ 205740 h 573405"/>
                <a:gd name="connsiteX37" fmla="*/ 436245 w 521017"/>
                <a:gd name="connsiteY37" fmla="*/ 258128 h 573405"/>
                <a:gd name="connsiteX38" fmla="*/ 436245 w 521017"/>
                <a:gd name="connsiteY38" fmla="*/ 142875 h 573405"/>
                <a:gd name="connsiteX39" fmla="*/ 429577 w 521017"/>
                <a:gd name="connsiteY39" fmla="*/ 149543 h 573405"/>
                <a:gd name="connsiteX40" fmla="*/ 90488 w 521017"/>
                <a:gd name="connsiteY40" fmla="*/ 149543 h 573405"/>
                <a:gd name="connsiteX41" fmla="*/ 83820 w 521017"/>
                <a:gd name="connsiteY41" fmla="*/ 142875 h 573405"/>
                <a:gd name="connsiteX42" fmla="*/ 83820 w 521017"/>
                <a:gd name="connsiteY42" fmla="*/ 90488 h 573405"/>
                <a:gd name="connsiteX43" fmla="*/ 90488 w 521017"/>
                <a:gd name="connsiteY43" fmla="*/ 83820 h 573405"/>
                <a:gd name="connsiteX44" fmla="*/ 429577 w 521017"/>
                <a:gd name="connsiteY44" fmla="*/ 83820 h 573405"/>
                <a:gd name="connsiteX45" fmla="*/ 436245 w 521017"/>
                <a:gd name="connsiteY45" fmla="*/ 90488 h 573405"/>
                <a:gd name="connsiteX46" fmla="*/ 436245 w 521017"/>
                <a:gd name="connsiteY46" fmla="*/ 142875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1017" h="573405">
                  <a:moveTo>
                    <a:pt x="468630" y="260033"/>
                  </a:moveTo>
                  <a:cubicBezTo>
                    <a:pt x="486727" y="260033"/>
                    <a:pt x="504825" y="262890"/>
                    <a:pt x="521017" y="269558"/>
                  </a:cubicBezTo>
                  <a:lnTo>
                    <a:pt x="521017" y="24765"/>
                  </a:lnTo>
                  <a:cubicBezTo>
                    <a:pt x="521017" y="11430"/>
                    <a:pt x="509588" y="0"/>
                    <a:pt x="496252" y="0"/>
                  </a:cubicBezTo>
                  <a:lnTo>
                    <a:pt x="24765" y="0"/>
                  </a:lnTo>
                  <a:cubicBezTo>
                    <a:pt x="11430" y="0"/>
                    <a:pt x="0" y="11430"/>
                    <a:pt x="0" y="24765"/>
                  </a:cubicBezTo>
                  <a:lnTo>
                    <a:pt x="0" y="548640"/>
                  </a:lnTo>
                  <a:cubicBezTo>
                    <a:pt x="0" y="561975"/>
                    <a:pt x="11430" y="573405"/>
                    <a:pt x="24765" y="573405"/>
                  </a:cubicBezTo>
                  <a:lnTo>
                    <a:pt x="469582" y="573405"/>
                  </a:lnTo>
                  <a:cubicBezTo>
                    <a:pt x="469582" y="573405"/>
                    <a:pt x="469582" y="573405"/>
                    <a:pt x="469582" y="573405"/>
                  </a:cubicBezTo>
                  <a:cubicBezTo>
                    <a:pt x="469582" y="573405"/>
                    <a:pt x="469582" y="573405"/>
                    <a:pt x="469582" y="573405"/>
                  </a:cubicBezTo>
                  <a:cubicBezTo>
                    <a:pt x="384810" y="573405"/>
                    <a:pt x="314325" y="504825"/>
                    <a:pt x="313372" y="419100"/>
                  </a:cubicBezTo>
                  <a:cubicBezTo>
                    <a:pt x="313372" y="405765"/>
                    <a:pt x="315277" y="392430"/>
                    <a:pt x="318135" y="380048"/>
                  </a:cubicBezTo>
                  <a:lnTo>
                    <a:pt x="91440" y="380048"/>
                  </a:lnTo>
                  <a:cubicBezTo>
                    <a:pt x="87630" y="380048"/>
                    <a:pt x="84772" y="377190"/>
                    <a:pt x="84772" y="373380"/>
                  </a:cubicBezTo>
                  <a:lnTo>
                    <a:pt x="84772" y="320993"/>
                  </a:lnTo>
                  <a:cubicBezTo>
                    <a:pt x="84772" y="317183"/>
                    <a:pt x="87630" y="314325"/>
                    <a:pt x="91440" y="314325"/>
                  </a:cubicBezTo>
                  <a:lnTo>
                    <a:pt x="351472" y="314325"/>
                  </a:lnTo>
                  <a:cubicBezTo>
                    <a:pt x="380047" y="281940"/>
                    <a:pt x="421005" y="260985"/>
                    <a:pt x="467677" y="260033"/>
                  </a:cubicBezTo>
                  <a:cubicBezTo>
                    <a:pt x="467677" y="260033"/>
                    <a:pt x="469582" y="260033"/>
                    <a:pt x="470535" y="260033"/>
                  </a:cubicBezTo>
                  <a:close/>
                  <a:moveTo>
                    <a:pt x="90488" y="429578"/>
                  </a:moveTo>
                  <a:lnTo>
                    <a:pt x="246697" y="429578"/>
                  </a:lnTo>
                  <a:cubicBezTo>
                    <a:pt x="254317" y="429578"/>
                    <a:pt x="260032" y="435293"/>
                    <a:pt x="260032" y="442913"/>
                  </a:cubicBezTo>
                  <a:lnTo>
                    <a:pt x="260032" y="481965"/>
                  </a:lnTo>
                  <a:cubicBezTo>
                    <a:pt x="260032" y="489585"/>
                    <a:pt x="254317" y="495300"/>
                    <a:pt x="246697" y="495300"/>
                  </a:cubicBezTo>
                  <a:lnTo>
                    <a:pt x="90488" y="495300"/>
                  </a:lnTo>
                  <a:cubicBezTo>
                    <a:pt x="82867" y="495300"/>
                    <a:pt x="77152" y="489585"/>
                    <a:pt x="77152" y="481965"/>
                  </a:cubicBezTo>
                  <a:lnTo>
                    <a:pt x="77152" y="442913"/>
                  </a:lnTo>
                  <a:cubicBezTo>
                    <a:pt x="77152" y="435293"/>
                    <a:pt x="82867" y="429578"/>
                    <a:pt x="90488" y="429578"/>
                  </a:cubicBezTo>
                  <a:close/>
                  <a:moveTo>
                    <a:pt x="436245" y="258128"/>
                  </a:moveTo>
                  <a:cubicBezTo>
                    <a:pt x="436245" y="261938"/>
                    <a:pt x="433388" y="264795"/>
                    <a:pt x="429577" y="264795"/>
                  </a:cubicBezTo>
                  <a:lnTo>
                    <a:pt x="90488" y="264795"/>
                  </a:lnTo>
                  <a:cubicBezTo>
                    <a:pt x="86677" y="264795"/>
                    <a:pt x="83820" y="261938"/>
                    <a:pt x="83820" y="258128"/>
                  </a:cubicBezTo>
                  <a:lnTo>
                    <a:pt x="83820" y="205740"/>
                  </a:lnTo>
                  <a:cubicBezTo>
                    <a:pt x="83820" y="201930"/>
                    <a:pt x="86677" y="199073"/>
                    <a:pt x="90488" y="199073"/>
                  </a:cubicBezTo>
                  <a:lnTo>
                    <a:pt x="429577" y="199073"/>
                  </a:lnTo>
                  <a:cubicBezTo>
                    <a:pt x="433388" y="199073"/>
                    <a:pt x="436245" y="201930"/>
                    <a:pt x="436245" y="205740"/>
                  </a:cubicBezTo>
                  <a:lnTo>
                    <a:pt x="436245" y="258128"/>
                  </a:lnTo>
                  <a:close/>
                  <a:moveTo>
                    <a:pt x="436245" y="142875"/>
                  </a:moveTo>
                  <a:cubicBezTo>
                    <a:pt x="436245" y="146685"/>
                    <a:pt x="433388" y="149543"/>
                    <a:pt x="429577" y="149543"/>
                  </a:cubicBezTo>
                  <a:lnTo>
                    <a:pt x="90488" y="149543"/>
                  </a:lnTo>
                  <a:cubicBezTo>
                    <a:pt x="86677" y="149543"/>
                    <a:pt x="83820" y="146685"/>
                    <a:pt x="83820" y="142875"/>
                  </a:cubicBezTo>
                  <a:lnTo>
                    <a:pt x="83820" y="90488"/>
                  </a:lnTo>
                  <a:cubicBezTo>
                    <a:pt x="83820" y="86678"/>
                    <a:pt x="86677" y="83820"/>
                    <a:pt x="90488" y="83820"/>
                  </a:cubicBezTo>
                  <a:lnTo>
                    <a:pt x="429577" y="83820"/>
                  </a:lnTo>
                  <a:cubicBezTo>
                    <a:pt x="433388" y="83820"/>
                    <a:pt x="436245" y="86678"/>
                    <a:pt x="436245" y="90488"/>
                  </a:cubicBezTo>
                  <a:lnTo>
                    <a:pt x="436245" y="142875"/>
                  </a:lnTo>
                  <a:close/>
                </a:path>
              </a:pathLst>
            </a:custGeom>
            <a:gradFill flip="none" rotWithShape="1">
              <a:gsLst>
                <a:gs pos="33986">
                  <a:srgbClr val="FFFFFF"/>
                </a:gs>
                <a:gs pos="4000">
                  <a:srgbClr val="FFFFFF"/>
                </a:gs>
                <a:gs pos="63000">
                  <a:srgbClr val="FFFFFF">
                    <a:alpha val="69804"/>
                  </a:srgbClr>
                </a:gs>
              </a:gsLst>
              <a:path path="circle">
                <a:fillToRect l="100000" t="100000"/>
              </a:path>
              <a:tileRect r="-100000" b="-100000"/>
            </a:gradFill>
            <a:ln w="0" cap="flat">
              <a:noFill/>
              <a:prstDash val="solid"/>
              <a:miter/>
            </a:ln>
          </p:spPr>
          <p:txBody>
            <a:bodyPr rtlCol="0" anchor="ctr"/>
            <a:lstStyle/>
            <a:p>
              <a:endParaRPr lang="en-US"/>
            </a:p>
          </p:txBody>
        </p:sp>
        <p:grpSp>
          <p:nvGrpSpPr>
            <p:cNvPr id="125" name="Graphic 77">
              <a:extLst>
                <a:ext uri="{FF2B5EF4-FFF2-40B4-BE49-F238E27FC236}">
                  <a16:creationId xmlns:a16="http://schemas.microsoft.com/office/drawing/2014/main" id="{080CBCAB-E057-71CB-9B0B-5676F691BD8A}"/>
                </a:ext>
              </a:extLst>
            </p:cNvPr>
            <p:cNvGrpSpPr/>
            <p:nvPr/>
          </p:nvGrpSpPr>
          <p:grpSpPr>
            <a:xfrm>
              <a:off x="2705490" y="3799569"/>
              <a:ext cx="503464" cy="257174"/>
              <a:chOff x="2821240" y="3904768"/>
              <a:chExt cx="352425" cy="180022"/>
            </a:xfrm>
            <a:solidFill>
              <a:srgbClr val="FFFFFF"/>
            </a:solidFill>
          </p:grpSpPr>
          <p:sp>
            <p:nvSpPr>
              <p:cNvPr id="128" name="Freeform 127">
                <a:extLst>
                  <a:ext uri="{FF2B5EF4-FFF2-40B4-BE49-F238E27FC236}">
                    <a16:creationId xmlns:a16="http://schemas.microsoft.com/office/drawing/2014/main" id="{3B003959-B8B8-7C98-186F-654AF97B30AA}"/>
                  </a:ext>
                </a:extLst>
              </p:cNvPr>
              <p:cNvSpPr/>
              <p:nvPr/>
            </p:nvSpPr>
            <p:spPr>
              <a:xfrm>
                <a:off x="2821240" y="3904768"/>
                <a:ext cx="352425" cy="64770"/>
              </a:xfrm>
              <a:custGeom>
                <a:avLst/>
                <a:gdLst>
                  <a:gd name="connsiteX0" fmla="*/ 345757 w 352425"/>
                  <a:gd name="connsiteY0" fmla="*/ 0 h 64770"/>
                  <a:gd name="connsiteX1" fmla="*/ 352425 w 352425"/>
                  <a:gd name="connsiteY1" fmla="*/ 6668 h 64770"/>
                  <a:gd name="connsiteX2" fmla="*/ 352425 w 352425"/>
                  <a:gd name="connsiteY2" fmla="*/ 58103 h 64770"/>
                  <a:gd name="connsiteX3" fmla="*/ 345757 w 352425"/>
                  <a:gd name="connsiteY3" fmla="*/ 64770 h 64770"/>
                  <a:gd name="connsiteX4" fmla="*/ 6667 w 352425"/>
                  <a:gd name="connsiteY4" fmla="*/ 64770 h 64770"/>
                  <a:gd name="connsiteX5" fmla="*/ 0 w 352425"/>
                  <a:gd name="connsiteY5" fmla="*/ 58103 h 64770"/>
                  <a:gd name="connsiteX6" fmla="*/ 0 w 352425"/>
                  <a:gd name="connsiteY6" fmla="*/ 6668 h 64770"/>
                  <a:gd name="connsiteX7" fmla="*/ 6667 w 352425"/>
                  <a:gd name="connsiteY7" fmla="*/ 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64770">
                    <a:moveTo>
                      <a:pt x="345757" y="0"/>
                    </a:moveTo>
                    <a:cubicBezTo>
                      <a:pt x="349440" y="0"/>
                      <a:pt x="352425" y="2985"/>
                      <a:pt x="352425" y="6668"/>
                    </a:cubicBezTo>
                    <a:lnTo>
                      <a:pt x="352425" y="58103"/>
                    </a:lnTo>
                    <a:cubicBezTo>
                      <a:pt x="352425" y="61785"/>
                      <a:pt x="349440" y="64770"/>
                      <a:pt x="345757" y="64770"/>
                    </a:cubicBezTo>
                    <a:lnTo>
                      <a:pt x="6667" y="64770"/>
                    </a:lnTo>
                    <a:cubicBezTo>
                      <a:pt x="2985" y="64770"/>
                      <a:pt x="0" y="61785"/>
                      <a:pt x="0" y="58103"/>
                    </a:cubicBezTo>
                    <a:lnTo>
                      <a:pt x="0" y="6668"/>
                    </a:lnTo>
                    <a:cubicBezTo>
                      <a:pt x="0" y="2985"/>
                      <a:pt x="2985" y="0"/>
                      <a:pt x="6667" y="0"/>
                    </a:cubicBezTo>
                    <a:close/>
                  </a:path>
                </a:pathLst>
              </a:custGeom>
              <a:solidFill>
                <a:srgbClr val="FFFFFF">
                  <a:alpha val="40000"/>
                </a:srgbClr>
              </a:solidFill>
              <a:ln w="0"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EF1B311C-702A-2580-5305-5F700CA7B991}"/>
                  </a:ext>
                </a:extLst>
              </p:cNvPr>
              <p:cNvSpPr/>
              <p:nvPr/>
            </p:nvSpPr>
            <p:spPr>
              <a:xfrm>
                <a:off x="2821240" y="4020020"/>
                <a:ext cx="352425" cy="64770"/>
              </a:xfrm>
              <a:custGeom>
                <a:avLst/>
                <a:gdLst>
                  <a:gd name="connsiteX0" fmla="*/ 345757 w 352425"/>
                  <a:gd name="connsiteY0" fmla="*/ 0 h 64770"/>
                  <a:gd name="connsiteX1" fmla="*/ 352425 w 352425"/>
                  <a:gd name="connsiteY1" fmla="*/ 6668 h 64770"/>
                  <a:gd name="connsiteX2" fmla="*/ 352425 w 352425"/>
                  <a:gd name="connsiteY2" fmla="*/ 58103 h 64770"/>
                  <a:gd name="connsiteX3" fmla="*/ 345757 w 352425"/>
                  <a:gd name="connsiteY3" fmla="*/ 64770 h 64770"/>
                  <a:gd name="connsiteX4" fmla="*/ 6667 w 352425"/>
                  <a:gd name="connsiteY4" fmla="*/ 64770 h 64770"/>
                  <a:gd name="connsiteX5" fmla="*/ 0 w 352425"/>
                  <a:gd name="connsiteY5" fmla="*/ 58103 h 64770"/>
                  <a:gd name="connsiteX6" fmla="*/ 0 w 352425"/>
                  <a:gd name="connsiteY6" fmla="*/ 6668 h 64770"/>
                  <a:gd name="connsiteX7" fmla="*/ 6667 w 352425"/>
                  <a:gd name="connsiteY7" fmla="*/ 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64770">
                    <a:moveTo>
                      <a:pt x="345757" y="0"/>
                    </a:moveTo>
                    <a:cubicBezTo>
                      <a:pt x="349440" y="0"/>
                      <a:pt x="352425" y="2985"/>
                      <a:pt x="352425" y="6668"/>
                    </a:cubicBezTo>
                    <a:lnTo>
                      <a:pt x="352425" y="58103"/>
                    </a:lnTo>
                    <a:cubicBezTo>
                      <a:pt x="352425" y="61785"/>
                      <a:pt x="349440" y="64770"/>
                      <a:pt x="345757" y="64770"/>
                    </a:cubicBezTo>
                    <a:lnTo>
                      <a:pt x="6667" y="64770"/>
                    </a:lnTo>
                    <a:cubicBezTo>
                      <a:pt x="2985" y="64770"/>
                      <a:pt x="0" y="61785"/>
                      <a:pt x="0" y="58103"/>
                    </a:cubicBezTo>
                    <a:lnTo>
                      <a:pt x="0" y="6668"/>
                    </a:lnTo>
                    <a:cubicBezTo>
                      <a:pt x="0" y="2985"/>
                      <a:pt x="2985" y="0"/>
                      <a:pt x="6667" y="0"/>
                    </a:cubicBezTo>
                    <a:close/>
                  </a:path>
                </a:pathLst>
              </a:custGeom>
              <a:solidFill>
                <a:srgbClr val="FFFFFF">
                  <a:alpha val="40000"/>
                </a:srgbClr>
              </a:solidFill>
              <a:ln w="0" cap="flat">
                <a:noFill/>
                <a:prstDash val="solid"/>
                <a:miter/>
              </a:ln>
            </p:spPr>
            <p:txBody>
              <a:bodyPr rtlCol="0" anchor="ctr"/>
              <a:lstStyle/>
              <a:p>
                <a:endParaRPr lang="en-US"/>
              </a:p>
            </p:txBody>
          </p:sp>
        </p:grpSp>
        <p:sp>
          <p:nvSpPr>
            <p:cNvPr id="126" name="Freeform 125">
              <a:extLst>
                <a:ext uri="{FF2B5EF4-FFF2-40B4-BE49-F238E27FC236}">
                  <a16:creationId xmlns:a16="http://schemas.microsoft.com/office/drawing/2014/main" id="{30BAEB7C-95C2-EE41-4042-BC6DC42E0E12}"/>
                </a:ext>
              </a:extLst>
            </p:cNvPr>
            <p:cNvSpPr/>
            <p:nvPr/>
          </p:nvSpPr>
          <p:spPr>
            <a:xfrm>
              <a:off x="3053817" y="4072114"/>
              <a:ext cx="403758" cy="403730"/>
            </a:xfrm>
            <a:custGeom>
              <a:avLst/>
              <a:gdLst>
                <a:gd name="connsiteX0" fmla="*/ 147648 w 295295"/>
                <a:gd name="connsiteY0" fmla="*/ 0 h 295275"/>
                <a:gd name="connsiteX1" fmla="*/ 145743 w 295295"/>
                <a:gd name="connsiteY1" fmla="*/ 0 h 295275"/>
                <a:gd name="connsiteX2" fmla="*/ 10 w 295295"/>
                <a:gd name="connsiteY2" fmla="*/ 149543 h 295275"/>
                <a:gd name="connsiteX3" fmla="*/ 147648 w 295295"/>
                <a:gd name="connsiteY3" fmla="*/ 295275 h 295275"/>
                <a:gd name="connsiteX4" fmla="*/ 149553 w 295295"/>
                <a:gd name="connsiteY4" fmla="*/ 295275 h 295275"/>
                <a:gd name="connsiteX5" fmla="*/ 295285 w 295295"/>
                <a:gd name="connsiteY5" fmla="*/ 145732 h 295275"/>
                <a:gd name="connsiteX6" fmla="*/ 147648 w 295295"/>
                <a:gd name="connsiteY6" fmla="*/ 0 h 295275"/>
                <a:gd name="connsiteX7" fmla="*/ 147648 w 295295"/>
                <a:gd name="connsiteY7" fmla="*/ 261938 h 295275"/>
                <a:gd name="connsiteX8" fmla="*/ 118120 w 295295"/>
                <a:gd name="connsiteY8" fmla="*/ 232410 h 295275"/>
                <a:gd name="connsiteX9" fmla="*/ 147648 w 295295"/>
                <a:gd name="connsiteY9" fmla="*/ 202882 h 295275"/>
                <a:gd name="connsiteX10" fmla="*/ 177175 w 295295"/>
                <a:gd name="connsiteY10" fmla="*/ 232410 h 295275"/>
                <a:gd name="connsiteX11" fmla="*/ 147648 w 295295"/>
                <a:gd name="connsiteY11" fmla="*/ 261938 h 295275"/>
                <a:gd name="connsiteX12" fmla="*/ 162888 w 295295"/>
                <a:gd name="connsiteY12" fmla="*/ 181928 h 295275"/>
                <a:gd name="connsiteX13" fmla="*/ 155268 w 295295"/>
                <a:gd name="connsiteY13" fmla="*/ 188595 h 295275"/>
                <a:gd name="connsiteX14" fmla="*/ 140980 w 295295"/>
                <a:gd name="connsiteY14" fmla="*/ 188595 h 295275"/>
                <a:gd name="connsiteX15" fmla="*/ 133360 w 295295"/>
                <a:gd name="connsiteY15" fmla="*/ 181928 h 295275"/>
                <a:gd name="connsiteX16" fmla="*/ 119073 w 295295"/>
                <a:gd name="connsiteY16" fmla="*/ 35243 h 295275"/>
                <a:gd name="connsiteX17" fmla="*/ 120978 w 295295"/>
                <a:gd name="connsiteY17" fmla="*/ 29528 h 295275"/>
                <a:gd name="connsiteX18" fmla="*/ 126693 w 295295"/>
                <a:gd name="connsiteY18" fmla="*/ 26670 h 295275"/>
                <a:gd name="connsiteX19" fmla="*/ 170508 w 295295"/>
                <a:gd name="connsiteY19" fmla="*/ 26670 h 295275"/>
                <a:gd name="connsiteX20" fmla="*/ 176223 w 295295"/>
                <a:gd name="connsiteY20" fmla="*/ 29528 h 295275"/>
                <a:gd name="connsiteX21" fmla="*/ 178128 w 295295"/>
                <a:gd name="connsiteY21" fmla="*/ 35243 h 295275"/>
                <a:gd name="connsiteX22" fmla="*/ 163840 w 295295"/>
                <a:gd name="connsiteY22" fmla="*/ 181928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5295" h="295275">
                  <a:moveTo>
                    <a:pt x="147648" y="0"/>
                  </a:moveTo>
                  <a:cubicBezTo>
                    <a:pt x="147648" y="0"/>
                    <a:pt x="145743" y="0"/>
                    <a:pt x="145743" y="0"/>
                  </a:cubicBezTo>
                  <a:cubicBezTo>
                    <a:pt x="64780" y="953"/>
                    <a:pt x="-942" y="68580"/>
                    <a:pt x="10" y="149543"/>
                  </a:cubicBezTo>
                  <a:cubicBezTo>
                    <a:pt x="963" y="230505"/>
                    <a:pt x="67638" y="295275"/>
                    <a:pt x="147648" y="295275"/>
                  </a:cubicBezTo>
                  <a:cubicBezTo>
                    <a:pt x="227658" y="295275"/>
                    <a:pt x="149553" y="295275"/>
                    <a:pt x="149553" y="295275"/>
                  </a:cubicBezTo>
                  <a:cubicBezTo>
                    <a:pt x="230515" y="294322"/>
                    <a:pt x="296238" y="226695"/>
                    <a:pt x="295285" y="145732"/>
                  </a:cubicBezTo>
                  <a:cubicBezTo>
                    <a:pt x="294333" y="64770"/>
                    <a:pt x="227658" y="0"/>
                    <a:pt x="147648" y="0"/>
                  </a:cubicBezTo>
                  <a:close/>
                  <a:moveTo>
                    <a:pt x="147648" y="261938"/>
                  </a:moveTo>
                  <a:cubicBezTo>
                    <a:pt x="131455" y="261938"/>
                    <a:pt x="118120" y="248603"/>
                    <a:pt x="118120" y="232410"/>
                  </a:cubicBezTo>
                  <a:cubicBezTo>
                    <a:pt x="118120" y="216218"/>
                    <a:pt x="131455" y="202882"/>
                    <a:pt x="147648" y="202882"/>
                  </a:cubicBezTo>
                  <a:cubicBezTo>
                    <a:pt x="163840" y="202882"/>
                    <a:pt x="177175" y="216218"/>
                    <a:pt x="177175" y="232410"/>
                  </a:cubicBezTo>
                  <a:cubicBezTo>
                    <a:pt x="177175" y="248603"/>
                    <a:pt x="163840" y="261938"/>
                    <a:pt x="147648" y="261938"/>
                  </a:cubicBezTo>
                  <a:close/>
                  <a:moveTo>
                    <a:pt x="162888" y="181928"/>
                  </a:moveTo>
                  <a:cubicBezTo>
                    <a:pt x="162888" y="185738"/>
                    <a:pt x="159078" y="188595"/>
                    <a:pt x="155268" y="188595"/>
                  </a:cubicBezTo>
                  <a:lnTo>
                    <a:pt x="140980" y="188595"/>
                  </a:lnTo>
                  <a:cubicBezTo>
                    <a:pt x="137170" y="188595"/>
                    <a:pt x="134313" y="185738"/>
                    <a:pt x="133360" y="181928"/>
                  </a:cubicBezTo>
                  <a:lnTo>
                    <a:pt x="119073" y="35243"/>
                  </a:lnTo>
                  <a:cubicBezTo>
                    <a:pt x="119073" y="33338"/>
                    <a:pt x="119073" y="31432"/>
                    <a:pt x="120978" y="29528"/>
                  </a:cubicBezTo>
                  <a:cubicBezTo>
                    <a:pt x="121930" y="27622"/>
                    <a:pt x="124788" y="26670"/>
                    <a:pt x="126693" y="26670"/>
                  </a:cubicBezTo>
                  <a:lnTo>
                    <a:pt x="170508" y="26670"/>
                  </a:lnTo>
                  <a:cubicBezTo>
                    <a:pt x="172413" y="26670"/>
                    <a:pt x="174318" y="26670"/>
                    <a:pt x="176223" y="29528"/>
                  </a:cubicBezTo>
                  <a:cubicBezTo>
                    <a:pt x="177175" y="31432"/>
                    <a:pt x="178128" y="33338"/>
                    <a:pt x="178128" y="35243"/>
                  </a:cubicBezTo>
                  <a:lnTo>
                    <a:pt x="163840" y="181928"/>
                  </a:lnTo>
                  <a:close/>
                </a:path>
              </a:pathLst>
            </a:custGeom>
            <a:solidFill>
              <a:srgbClr val="FFFFFF"/>
            </a:solidFill>
            <a:ln w="0"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ACE227D-80E8-AA46-E99C-31447F3FB314}"/>
                </a:ext>
              </a:extLst>
            </p:cNvPr>
            <p:cNvSpPr/>
            <p:nvPr/>
          </p:nvSpPr>
          <p:spPr>
            <a:xfrm>
              <a:off x="2705490" y="4128861"/>
              <a:ext cx="381000" cy="93889"/>
            </a:xfrm>
            <a:custGeom>
              <a:avLst/>
              <a:gdLst>
                <a:gd name="connsiteX0" fmla="*/ 266700 w 266700"/>
                <a:gd name="connsiteY0" fmla="*/ 0 h 65722"/>
                <a:gd name="connsiteX1" fmla="*/ 6668 w 266700"/>
                <a:gd name="connsiteY1" fmla="*/ 0 h 65722"/>
                <a:gd name="connsiteX2" fmla="*/ 0 w 266700"/>
                <a:gd name="connsiteY2" fmla="*/ 6668 h 65722"/>
                <a:gd name="connsiteX3" fmla="*/ 0 w 266700"/>
                <a:gd name="connsiteY3" fmla="*/ 59055 h 65722"/>
                <a:gd name="connsiteX4" fmla="*/ 6668 w 266700"/>
                <a:gd name="connsiteY4" fmla="*/ 65723 h 65722"/>
                <a:gd name="connsiteX5" fmla="*/ 233363 w 266700"/>
                <a:gd name="connsiteY5" fmla="*/ 65723 h 65722"/>
                <a:gd name="connsiteX6" fmla="*/ 266700 w 266700"/>
                <a:gd name="connsiteY6" fmla="*/ 953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65722">
                  <a:moveTo>
                    <a:pt x="266700" y="0"/>
                  </a:moveTo>
                  <a:lnTo>
                    <a:pt x="6668" y="0"/>
                  </a:lnTo>
                  <a:cubicBezTo>
                    <a:pt x="2857" y="0"/>
                    <a:pt x="0" y="2858"/>
                    <a:pt x="0" y="6668"/>
                  </a:cubicBezTo>
                  <a:lnTo>
                    <a:pt x="0" y="59055"/>
                  </a:lnTo>
                  <a:cubicBezTo>
                    <a:pt x="0" y="62865"/>
                    <a:pt x="2857" y="65723"/>
                    <a:pt x="6668" y="65723"/>
                  </a:cubicBezTo>
                  <a:lnTo>
                    <a:pt x="233363" y="65723"/>
                  </a:lnTo>
                  <a:cubicBezTo>
                    <a:pt x="239078" y="40958"/>
                    <a:pt x="251460" y="19050"/>
                    <a:pt x="266700" y="953"/>
                  </a:cubicBezTo>
                  <a:close/>
                </a:path>
              </a:pathLst>
            </a:custGeom>
            <a:solidFill>
              <a:srgbClr val="FFFFFF">
                <a:alpha val="40000"/>
              </a:srgbClr>
            </a:solidFill>
            <a:ln w="0" cap="flat">
              <a:noFill/>
              <a:prstDash val="solid"/>
              <a:miter/>
            </a:ln>
          </p:spPr>
          <p:txBody>
            <a:bodyPr rtlCol="0" anchor="ctr"/>
            <a:lstStyle/>
            <a:p>
              <a:endParaRPr lang="en-US"/>
            </a:p>
          </p:txBody>
        </p:sp>
      </p:grpSp>
      <p:pic>
        <p:nvPicPr>
          <p:cNvPr id="154" name="Graphic 153">
            <a:extLst>
              <a:ext uri="{FF2B5EF4-FFF2-40B4-BE49-F238E27FC236}">
                <a16:creationId xmlns:a16="http://schemas.microsoft.com/office/drawing/2014/main" id="{9F69837C-8072-888A-DDDE-F95BB9AE9E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70976" y="2922154"/>
            <a:ext cx="925021" cy="925021"/>
          </a:xfrm>
          <a:prstGeom prst="rect">
            <a:avLst/>
          </a:prstGeom>
        </p:spPr>
      </p:pic>
      <p:pic>
        <p:nvPicPr>
          <p:cNvPr id="156" name="Graphic 155">
            <a:extLst>
              <a:ext uri="{FF2B5EF4-FFF2-40B4-BE49-F238E27FC236}">
                <a16:creationId xmlns:a16="http://schemas.microsoft.com/office/drawing/2014/main" id="{B62AD673-744C-64D5-63BC-58E48CFAE9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02356" y="2765066"/>
            <a:ext cx="457200" cy="457200"/>
          </a:xfrm>
          <a:prstGeom prst="rect">
            <a:avLst/>
          </a:prstGeom>
        </p:spPr>
      </p:pic>
      <p:sp>
        <p:nvSpPr>
          <p:cNvPr id="164" name="Freeform 163">
            <a:extLst>
              <a:ext uri="{FF2B5EF4-FFF2-40B4-BE49-F238E27FC236}">
                <a16:creationId xmlns:a16="http://schemas.microsoft.com/office/drawing/2014/main" id="{2E870B3E-D49E-C42A-5FE2-B794AD5914F2}"/>
              </a:ext>
            </a:extLst>
          </p:cNvPr>
          <p:cNvSpPr/>
          <p:nvPr/>
        </p:nvSpPr>
        <p:spPr>
          <a:xfrm>
            <a:off x="10822748" y="3715048"/>
            <a:ext cx="878831" cy="87040"/>
          </a:xfrm>
          <a:custGeom>
            <a:avLst/>
            <a:gdLst>
              <a:gd name="connsiteX0" fmla="*/ 0 w 878831"/>
              <a:gd name="connsiteY0" fmla="*/ 0 h 87040"/>
              <a:gd name="connsiteX1" fmla="*/ 878832 w 878831"/>
              <a:gd name="connsiteY1" fmla="*/ 0 h 87040"/>
              <a:gd name="connsiteX2" fmla="*/ 878832 w 878831"/>
              <a:gd name="connsiteY2" fmla="*/ 87040 h 87040"/>
              <a:gd name="connsiteX3" fmla="*/ 0 w 878831"/>
              <a:gd name="connsiteY3" fmla="*/ 87040 h 87040"/>
            </a:gdLst>
            <a:ahLst/>
            <a:cxnLst>
              <a:cxn ang="0">
                <a:pos x="connsiteX0" y="connsiteY0"/>
              </a:cxn>
              <a:cxn ang="0">
                <a:pos x="connsiteX1" y="connsiteY1"/>
              </a:cxn>
              <a:cxn ang="0">
                <a:pos x="connsiteX2" y="connsiteY2"/>
              </a:cxn>
              <a:cxn ang="0">
                <a:pos x="connsiteX3" y="connsiteY3"/>
              </a:cxn>
            </a:cxnLst>
            <a:rect l="l" t="t" r="r" b="b"/>
            <a:pathLst>
              <a:path w="878831" h="87040">
                <a:moveTo>
                  <a:pt x="0" y="0"/>
                </a:moveTo>
                <a:lnTo>
                  <a:pt x="878832" y="0"/>
                </a:lnTo>
                <a:lnTo>
                  <a:pt x="878832" y="87040"/>
                </a:lnTo>
                <a:lnTo>
                  <a:pt x="0" y="87040"/>
                </a:lnTo>
                <a:close/>
              </a:path>
            </a:pathLst>
          </a:custGeom>
          <a:solidFill>
            <a:srgbClr val="FFFFFF">
              <a:alpha val="24000"/>
            </a:srgbClr>
          </a:solidFill>
          <a:ln w="19050"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AB2D6207-F122-782C-99DB-80242FBF153B}"/>
              </a:ext>
            </a:extLst>
          </p:cNvPr>
          <p:cNvSpPr/>
          <p:nvPr/>
        </p:nvSpPr>
        <p:spPr>
          <a:xfrm>
            <a:off x="10803643" y="3697640"/>
            <a:ext cx="917042" cy="731138"/>
          </a:xfrm>
          <a:custGeom>
            <a:avLst/>
            <a:gdLst>
              <a:gd name="connsiteX0" fmla="*/ 897937 w 917042"/>
              <a:gd name="connsiteY0" fmla="*/ 0 h 731138"/>
              <a:gd name="connsiteX1" fmla="*/ 19105 w 917042"/>
              <a:gd name="connsiteY1" fmla="*/ 0 h 731138"/>
              <a:gd name="connsiteX2" fmla="*/ 0 w 917042"/>
              <a:gd name="connsiteY2" fmla="*/ 17408 h 731138"/>
              <a:gd name="connsiteX3" fmla="*/ 0 w 917042"/>
              <a:gd name="connsiteY3" fmla="*/ 574466 h 731138"/>
              <a:gd name="connsiteX4" fmla="*/ 19105 w 917042"/>
              <a:gd name="connsiteY4" fmla="*/ 591874 h 731138"/>
              <a:gd name="connsiteX5" fmla="*/ 439416 w 917042"/>
              <a:gd name="connsiteY5" fmla="*/ 591874 h 731138"/>
              <a:gd name="connsiteX6" fmla="*/ 439416 w 917042"/>
              <a:gd name="connsiteY6" fmla="*/ 696323 h 731138"/>
              <a:gd name="connsiteX7" fmla="*/ 305681 w 917042"/>
              <a:gd name="connsiteY7" fmla="*/ 696323 h 731138"/>
              <a:gd name="connsiteX8" fmla="*/ 286576 w 917042"/>
              <a:gd name="connsiteY8" fmla="*/ 713731 h 731138"/>
              <a:gd name="connsiteX9" fmla="*/ 305681 w 917042"/>
              <a:gd name="connsiteY9" fmla="*/ 731139 h 731138"/>
              <a:gd name="connsiteX10" fmla="*/ 611361 w 917042"/>
              <a:gd name="connsiteY10" fmla="*/ 731139 h 731138"/>
              <a:gd name="connsiteX11" fmla="*/ 630466 w 917042"/>
              <a:gd name="connsiteY11" fmla="*/ 713731 h 731138"/>
              <a:gd name="connsiteX12" fmla="*/ 611361 w 917042"/>
              <a:gd name="connsiteY12" fmla="*/ 696323 h 731138"/>
              <a:gd name="connsiteX13" fmla="*/ 477626 w 917042"/>
              <a:gd name="connsiteY13" fmla="*/ 696323 h 731138"/>
              <a:gd name="connsiteX14" fmla="*/ 477626 w 917042"/>
              <a:gd name="connsiteY14" fmla="*/ 591874 h 731138"/>
              <a:gd name="connsiteX15" fmla="*/ 897937 w 917042"/>
              <a:gd name="connsiteY15" fmla="*/ 591874 h 731138"/>
              <a:gd name="connsiteX16" fmla="*/ 917042 w 917042"/>
              <a:gd name="connsiteY16" fmla="*/ 574466 h 731138"/>
              <a:gd name="connsiteX17" fmla="*/ 917042 w 917042"/>
              <a:gd name="connsiteY17" fmla="*/ 17408 h 731138"/>
              <a:gd name="connsiteX18" fmla="*/ 897937 w 917042"/>
              <a:gd name="connsiteY18" fmla="*/ 0 h 731138"/>
              <a:gd name="connsiteX19" fmla="*/ 878832 w 917042"/>
              <a:gd name="connsiteY19" fmla="*/ 557058 h 731138"/>
              <a:gd name="connsiteX20" fmla="*/ 38210 w 917042"/>
              <a:gd name="connsiteY20" fmla="*/ 557058 h 731138"/>
              <a:gd name="connsiteX21" fmla="*/ 38210 w 917042"/>
              <a:gd name="connsiteY21" fmla="*/ 34816 h 731138"/>
              <a:gd name="connsiteX22" fmla="*/ 878832 w 917042"/>
              <a:gd name="connsiteY22" fmla="*/ 34816 h 7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042" h="731138">
                <a:moveTo>
                  <a:pt x="897937" y="0"/>
                </a:moveTo>
                <a:lnTo>
                  <a:pt x="19105" y="0"/>
                </a:lnTo>
                <a:cubicBezTo>
                  <a:pt x="8554" y="0"/>
                  <a:pt x="0" y="7794"/>
                  <a:pt x="0" y="17408"/>
                </a:cubicBezTo>
                <a:lnTo>
                  <a:pt x="0" y="574466"/>
                </a:lnTo>
                <a:cubicBezTo>
                  <a:pt x="0" y="584081"/>
                  <a:pt x="8554" y="591874"/>
                  <a:pt x="19105" y="591874"/>
                </a:cubicBezTo>
                <a:lnTo>
                  <a:pt x="439416" y="591874"/>
                </a:lnTo>
                <a:lnTo>
                  <a:pt x="439416" y="696323"/>
                </a:lnTo>
                <a:lnTo>
                  <a:pt x="305681" y="696323"/>
                </a:lnTo>
                <a:cubicBezTo>
                  <a:pt x="295129" y="696323"/>
                  <a:pt x="286576" y="704116"/>
                  <a:pt x="286576" y="713731"/>
                </a:cubicBezTo>
                <a:cubicBezTo>
                  <a:pt x="286576" y="723345"/>
                  <a:pt x="295129" y="731139"/>
                  <a:pt x="305681" y="731139"/>
                </a:cubicBezTo>
                <a:lnTo>
                  <a:pt x="611361" y="731139"/>
                </a:lnTo>
                <a:cubicBezTo>
                  <a:pt x="621913" y="731139"/>
                  <a:pt x="630466" y="723345"/>
                  <a:pt x="630466" y="713731"/>
                </a:cubicBezTo>
                <a:cubicBezTo>
                  <a:pt x="630466" y="704116"/>
                  <a:pt x="621913" y="696323"/>
                  <a:pt x="611361" y="696323"/>
                </a:cubicBezTo>
                <a:lnTo>
                  <a:pt x="477626" y="696323"/>
                </a:lnTo>
                <a:lnTo>
                  <a:pt x="477626" y="591874"/>
                </a:lnTo>
                <a:lnTo>
                  <a:pt x="897937" y="591874"/>
                </a:lnTo>
                <a:cubicBezTo>
                  <a:pt x="908489" y="591874"/>
                  <a:pt x="917042" y="584081"/>
                  <a:pt x="917042" y="574466"/>
                </a:cubicBezTo>
                <a:lnTo>
                  <a:pt x="917042" y="17408"/>
                </a:lnTo>
                <a:cubicBezTo>
                  <a:pt x="917042" y="7794"/>
                  <a:pt x="908489" y="0"/>
                  <a:pt x="897937" y="0"/>
                </a:cubicBezTo>
                <a:close/>
                <a:moveTo>
                  <a:pt x="878832" y="557058"/>
                </a:moveTo>
                <a:lnTo>
                  <a:pt x="38210" y="557058"/>
                </a:lnTo>
                <a:lnTo>
                  <a:pt x="38210" y="34816"/>
                </a:lnTo>
                <a:lnTo>
                  <a:pt x="878832" y="34816"/>
                </a:lnTo>
                <a:close/>
              </a:path>
            </a:pathLst>
          </a:custGeom>
          <a:solidFill>
            <a:srgbClr val="FFFFFF"/>
          </a:solidFill>
          <a:ln w="19050"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64A87953-0C67-5D0C-F0F8-9CFFA8617E7A}"/>
              </a:ext>
            </a:extLst>
          </p:cNvPr>
          <p:cNvSpPr/>
          <p:nvPr/>
        </p:nvSpPr>
        <p:spPr>
          <a:xfrm>
            <a:off x="10899168" y="3871562"/>
            <a:ext cx="725991" cy="313661"/>
          </a:xfrm>
          <a:custGeom>
            <a:avLst/>
            <a:gdLst>
              <a:gd name="connsiteX0" fmla="*/ 19105 w 725991"/>
              <a:gd name="connsiteY0" fmla="*/ 174239 h 313661"/>
              <a:gd name="connsiteX1" fmla="*/ 248366 w 725991"/>
              <a:gd name="connsiteY1" fmla="*/ 174239 h 313661"/>
              <a:gd name="connsiteX2" fmla="*/ 266324 w 725991"/>
              <a:gd name="connsiteY2" fmla="*/ 162924 h 313661"/>
              <a:gd name="connsiteX3" fmla="*/ 305681 w 725991"/>
              <a:gd name="connsiteY3" fmla="*/ 67179 h 313661"/>
              <a:gd name="connsiteX4" fmla="*/ 402352 w 725991"/>
              <a:gd name="connsiteY4" fmla="*/ 302188 h 313661"/>
              <a:gd name="connsiteX5" fmla="*/ 426830 w 725991"/>
              <a:gd name="connsiteY5" fmla="*/ 312612 h 313661"/>
              <a:gd name="connsiteX6" fmla="*/ 438270 w 725991"/>
              <a:gd name="connsiteY6" fmla="*/ 302188 h 313661"/>
              <a:gd name="connsiteX7" fmla="*/ 490809 w 725991"/>
              <a:gd name="connsiteY7" fmla="*/ 174239 h 313661"/>
              <a:gd name="connsiteX8" fmla="*/ 706887 w 725991"/>
              <a:gd name="connsiteY8" fmla="*/ 174239 h 313661"/>
              <a:gd name="connsiteX9" fmla="*/ 725992 w 725991"/>
              <a:gd name="connsiteY9" fmla="*/ 156831 h 313661"/>
              <a:gd name="connsiteX10" fmla="*/ 706887 w 725991"/>
              <a:gd name="connsiteY10" fmla="*/ 139423 h 313661"/>
              <a:gd name="connsiteX11" fmla="*/ 477626 w 725991"/>
              <a:gd name="connsiteY11" fmla="*/ 139423 h 313661"/>
              <a:gd name="connsiteX12" fmla="*/ 459667 w 725991"/>
              <a:gd name="connsiteY12" fmla="*/ 150738 h 313661"/>
              <a:gd name="connsiteX13" fmla="*/ 420311 w 725991"/>
              <a:gd name="connsiteY13" fmla="*/ 246482 h 313661"/>
              <a:gd name="connsiteX14" fmla="*/ 323639 w 725991"/>
              <a:gd name="connsiteY14" fmla="*/ 11474 h 313661"/>
              <a:gd name="connsiteX15" fmla="*/ 299162 w 725991"/>
              <a:gd name="connsiteY15" fmla="*/ 1050 h 313661"/>
              <a:gd name="connsiteX16" fmla="*/ 287722 w 725991"/>
              <a:gd name="connsiteY16" fmla="*/ 11474 h 313661"/>
              <a:gd name="connsiteX17" fmla="*/ 235183 w 725991"/>
              <a:gd name="connsiteY17" fmla="*/ 139423 h 313661"/>
              <a:gd name="connsiteX18" fmla="*/ 19105 w 725991"/>
              <a:gd name="connsiteY18" fmla="*/ 139423 h 313661"/>
              <a:gd name="connsiteX19" fmla="*/ 0 w 725991"/>
              <a:gd name="connsiteY19" fmla="*/ 156831 h 313661"/>
              <a:gd name="connsiteX20" fmla="*/ 19105 w 725991"/>
              <a:gd name="connsiteY20" fmla="*/ 174239 h 31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5991" h="313661">
                <a:moveTo>
                  <a:pt x="19105" y="174239"/>
                </a:moveTo>
                <a:lnTo>
                  <a:pt x="248366" y="174239"/>
                </a:lnTo>
                <a:cubicBezTo>
                  <a:pt x="256361" y="174263"/>
                  <a:pt x="263525" y="169748"/>
                  <a:pt x="266324" y="162924"/>
                </a:cubicBezTo>
                <a:lnTo>
                  <a:pt x="305681" y="67179"/>
                </a:lnTo>
                <a:lnTo>
                  <a:pt x="402352" y="302188"/>
                </a:lnTo>
                <a:cubicBezTo>
                  <a:pt x="405952" y="311225"/>
                  <a:pt x="416910" y="315894"/>
                  <a:pt x="426830" y="312612"/>
                </a:cubicBezTo>
                <a:cubicBezTo>
                  <a:pt x="432148" y="310854"/>
                  <a:pt x="436338" y="307035"/>
                  <a:pt x="438270" y="302188"/>
                </a:cubicBezTo>
                <a:lnTo>
                  <a:pt x="490809" y="174239"/>
                </a:lnTo>
                <a:lnTo>
                  <a:pt x="706887" y="174239"/>
                </a:lnTo>
                <a:cubicBezTo>
                  <a:pt x="717438" y="174239"/>
                  <a:pt x="725992" y="166445"/>
                  <a:pt x="725992" y="156831"/>
                </a:cubicBezTo>
                <a:cubicBezTo>
                  <a:pt x="725992" y="147217"/>
                  <a:pt x="717438" y="139423"/>
                  <a:pt x="706887" y="139423"/>
                </a:cubicBezTo>
                <a:lnTo>
                  <a:pt x="477626" y="139423"/>
                </a:lnTo>
                <a:cubicBezTo>
                  <a:pt x="469631" y="139399"/>
                  <a:pt x="462466" y="143914"/>
                  <a:pt x="459667" y="150738"/>
                </a:cubicBezTo>
                <a:lnTo>
                  <a:pt x="420311" y="246482"/>
                </a:lnTo>
                <a:lnTo>
                  <a:pt x="323639" y="11474"/>
                </a:lnTo>
                <a:cubicBezTo>
                  <a:pt x="320040" y="2437"/>
                  <a:pt x="309081" y="-2232"/>
                  <a:pt x="299162" y="1050"/>
                </a:cubicBezTo>
                <a:cubicBezTo>
                  <a:pt x="293843" y="2808"/>
                  <a:pt x="289653" y="6627"/>
                  <a:pt x="287722" y="11474"/>
                </a:cubicBezTo>
                <a:lnTo>
                  <a:pt x="235183" y="139423"/>
                </a:lnTo>
                <a:lnTo>
                  <a:pt x="19105" y="139423"/>
                </a:lnTo>
                <a:cubicBezTo>
                  <a:pt x="8554" y="139423"/>
                  <a:pt x="0" y="147217"/>
                  <a:pt x="0" y="156831"/>
                </a:cubicBezTo>
                <a:cubicBezTo>
                  <a:pt x="0" y="166445"/>
                  <a:pt x="8554" y="174239"/>
                  <a:pt x="19105" y="174239"/>
                </a:cubicBezTo>
                <a:close/>
              </a:path>
            </a:pathLst>
          </a:custGeom>
          <a:gradFill>
            <a:gsLst>
              <a:gs pos="0">
                <a:schemeClr val="bg1"/>
              </a:gs>
              <a:gs pos="41000">
                <a:srgbClr val="FFFFFF"/>
              </a:gs>
              <a:gs pos="86000">
                <a:schemeClr val="bg1">
                  <a:alpha val="54000"/>
                </a:schemeClr>
              </a:gs>
            </a:gsLst>
            <a:path path="circle">
              <a:fillToRect l="50000" t="130000" r="50000" b="-30000"/>
            </a:path>
          </a:gradFill>
          <a:ln w="19050" cap="flat">
            <a:noFill/>
            <a:prstDash val="solid"/>
            <a:miter/>
          </a:ln>
        </p:spPr>
        <p:txBody>
          <a:bodyPr rtlCol="0" anchor="ctr"/>
          <a:lstStyle/>
          <a:p>
            <a:endParaRPr lang="en-US"/>
          </a:p>
        </p:txBody>
      </p:sp>
      <p:grpSp>
        <p:nvGrpSpPr>
          <p:cNvPr id="174" name="Group 173">
            <a:extLst>
              <a:ext uri="{FF2B5EF4-FFF2-40B4-BE49-F238E27FC236}">
                <a16:creationId xmlns:a16="http://schemas.microsoft.com/office/drawing/2014/main" id="{DBF3DDB6-C2EA-F42D-E53E-E4A6F70657D6}"/>
              </a:ext>
            </a:extLst>
          </p:cNvPr>
          <p:cNvGrpSpPr/>
          <p:nvPr/>
        </p:nvGrpSpPr>
        <p:grpSpPr>
          <a:xfrm>
            <a:off x="4623384" y="2867279"/>
            <a:ext cx="873362" cy="873363"/>
            <a:chOff x="4623384" y="2867279"/>
            <a:chExt cx="873362" cy="873363"/>
          </a:xfrm>
        </p:grpSpPr>
        <p:sp>
          <p:nvSpPr>
            <p:cNvPr id="168" name="Freeform 167">
              <a:extLst>
                <a:ext uri="{FF2B5EF4-FFF2-40B4-BE49-F238E27FC236}">
                  <a16:creationId xmlns:a16="http://schemas.microsoft.com/office/drawing/2014/main" id="{31D3A58E-5343-A789-76D2-61153B6D979A}"/>
                </a:ext>
              </a:extLst>
            </p:cNvPr>
            <p:cNvSpPr/>
            <p:nvPr/>
          </p:nvSpPr>
          <p:spPr>
            <a:xfrm>
              <a:off x="4641579" y="3522301"/>
              <a:ext cx="181950" cy="200145"/>
            </a:xfrm>
            <a:custGeom>
              <a:avLst/>
              <a:gdLst>
                <a:gd name="connsiteX0" fmla="*/ 162664 w 181950"/>
                <a:gd name="connsiteY0" fmla="*/ 0 h 200145"/>
                <a:gd name="connsiteX1" fmla="*/ 181951 w 181950"/>
                <a:gd name="connsiteY1" fmla="*/ 0 h 200145"/>
                <a:gd name="connsiteX2" fmla="*/ 181951 w 181950"/>
                <a:gd name="connsiteY2" fmla="*/ 200146 h 200145"/>
                <a:gd name="connsiteX3" fmla="*/ 162664 w 181950"/>
                <a:gd name="connsiteY3" fmla="*/ 200146 h 200145"/>
                <a:gd name="connsiteX4" fmla="*/ 19287 w 181950"/>
                <a:gd name="connsiteY4" fmla="*/ 200146 h 200145"/>
                <a:gd name="connsiteX5" fmla="*/ 0 w 181950"/>
                <a:gd name="connsiteY5" fmla="*/ 200146 h 200145"/>
                <a:gd name="connsiteX6" fmla="*/ 0 w 181950"/>
                <a:gd name="connsiteY6" fmla="*/ 0 h 200145"/>
                <a:gd name="connsiteX7" fmla="*/ 19287 w 181950"/>
                <a:gd name="connsiteY7" fmla="*/ 0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950" h="200145">
                  <a:moveTo>
                    <a:pt x="162664" y="0"/>
                  </a:moveTo>
                  <a:cubicBezTo>
                    <a:pt x="173316" y="0"/>
                    <a:pt x="181951" y="0"/>
                    <a:pt x="181951" y="0"/>
                  </a:cubicBezTo>
                  <a:lnTo>
                    <a:pt x="181951" y="200146"/>
                  </a:lnTo>
                  <a:cubicBezTo>
                    <a:pt x="181951" y="200146"/>
                    <a:pt x="173316" y="200146"/>
                    <a:pt x="162664" y="200146"/>
                  </a:cubicBezTo>
                  <a:lnTo>
                    <a:pt x="19287" y="200146"/>
                  </a:lnTo>
                  <a:cubicBezTo>
                    <a:pt x="8635" y="200146"/>
                    <a:pt x="0" y="200146"/>
                    <a:pt x="0" y="200146"/>
                  </a:cubicBezTo>
                  <a:lnTo>
                    <a:pt x="0" y="0"/>
                  </a:lnTo>
                  <a:cubicBezTo>
                    <a:pt x="0" y="0"/>
                    <a:pt x="8635" y="0"/>
                    <a:pt x="19287" y="0"/>
                  </a:cubicBezTo>
                  <a:close/>
                </a:path>
              </a:pathLst>
            </a:custGeom>
            <a:solidFill>
              <a:srgbClr val="FFFFFF">
                <a:alpha val="40000"/>
              </a:srgbClr>
            </a:solidFill>
            <a:ln w="18058"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46A49E90-EB7F-7833-F9DB-15CBE6C59410}"/>
                </a:ext>
              </a:extLst>
            </p:cNvPr>
            <p:cNvSpPr/>
            <p:nvPr/>
          </p:nvSpPr>
          <p:spPr>
            <a:xfrm>
              <a:off x="4969090" y="3413130"/>
              <a:ext cx="181950" cy="309316"/>
            </a:xfrm>
            <a:custGeom>
              <a:avLst/>
              <a:gdLst>
                <a:gd name="connsiteX0" fmla="*/ 162664 w 181950"/>
                <a:gd name="connsiteY0" fmla="*/ 0 h 309316"/>
                <a:gd name="connsiteX1" fmla="*/ 181951 w 181950"/>
                <a:gd name="connsiteY1" fmla="*/ 0 h 309316"/>
                <a:gd name="connsiteX2" fmla="*/ 181951 w 181950"/>
                <a:gd name="connsiteY2" fmla="*/ 309316 h 309316"/>
                <a:gd name="connsiteX3" fmla="*/ 162664 w 181950"/>
                <a:gd name="connsiteY3" fmla="*/ 309316 h 309316"/>
                <a:gd name="connsiteX4" fmla="*/ 19287 w 181950"/>
                <a:gd name="connsiteY4" fmla="*/ 309316 h 309316"/>
                <a:gd name="connsiteX5" fmla="*/ 0 w 181950"/>
                <a:gd name="connsiteY5" fmla="*/ 309316 h 309316"/>
                <a:gd name="connsiteX6" fmla="*/ 0 w 181950"/>
                <a:gd name="connsiteY6" fmla="*/ 0 h 309316"/>
                <a:gd name="connsiteX7" fmla="*/ 19287 w 181950"/>
                <a:gd name="connsiteY7" fmla="*/ 0 h 30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950" h="309316">
                  <a:moveTo>
                    <a:pt x="162664" y="0"/>
                  </a:moveTo>
                  <a:cubicBezTo>
                    <a:pt x="173316" y="0"/>
                    <a:pt x="181951" y="0"/>
                    <a:pt x="181951" y="0"/>
                  </a:cubicBezTo>
                  <a:lnTo>
                    <a:pt x="181951" y="309316"/>
                  </a:lnTo>
                  <a:cubicBezTo>
                    <a:pt x="181951" y="309316"/>
                    <a:pt x="173316" y="309316"/>
                    <a:pt x="162664" y="309316"/>
                  </a:cubicBezTo>
                  <a:lnTo>
                    <a:pt x="19287" y="309316"/>
                  </a:lnTo>
                  <a:cubicBezTo>
                    <a:pt x="8635" y="309316"/>
                    <a:pt x="0" y="309316"/>
                    <a:pt x="0" y="309316"/>
                  </a:cubicBezTo>
                  <a:lnTo>
                    <a:pt x="0" y="0"/>
                  </a:lnTo>
                  <a:cubicBezTo>
                    <a:pt x="0" y="0"/>
                    <a:pt x="8635" y="0"/>
                    <a:pt x="19287" y="0"/>
                  </a:cubicBezTo>
                  <a:close/>
                </a:path>
              </a:pathLst>
            </a:custGeom>
            <a:solidFill>
              <a:srgbClr val="FFFFFF">
                <a:alpha val="65000"/>
              </a:srgbClr>
            </a:solidFill>
            <a:ln w="18058"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F5A41439-0C0F-973B-345D-37C06A65263C}"/>
                </a:ext>
              </a:extLst>
            </p:cNvPr>
            <p:cNvSpPr/>
            <p:nvPr/>
          </p:nvSpPr>
          <p:spPr>
            <a:xfrm>
              <a:off x="5296601" y="3303960"/>
              <a:ext cx="181950" cy="418486"/>
            </a:xfrm>
            <a:custGeom>
              <a:avLst/>
              <a:gdLst>
                <a:gd name="connsiteX0" fmla="*/ 162664 w 181950"/>
                <a:gd name="connsiteY0" fmla="*/ 0 h 418486"/>
                <a:gd name="connsiteX1" fmla="*/ 181951 w 181950"/>
                <a:gd name="connsiteY1" fmla="*/ 0 h 418486"/>
                <a:gd name="connsiteX2" fmla="*/ 181951 w 181950"/>
                <a:gd name="connsiteY2" fmla="*/ 418486 h 418486"/>
                <a:gd name="connsiteX3" fmla="*/ 162664 w 181950"/>
                <a:gd name="connsiteY3" fmla="*/ 418486 h 418486"/>
                <a:gd name="connsiteX4" fmla="*/ 19287 w 181950"/>
                <a:gd name="connsiteY4" fmla="*/ 418486 h 418486"/>
                <a:gd name="connsiteX5" fmla="*/ 0 w 181950"/>
                <a:gd name="connsiteY5" fmla="*/ 418486 h 418486"/>
                <a:gd name="connsiteX6" fmla="*/ 0 w 181950"/>
                <a:gd name="connsiteY6" fmla="*/ 0 h 418486"/>
                <a:gd name="connsiteX7" fmla="*/ 19287 w 181950"/>
                <a:gd name="connsiteY7" fmla="*/ 0 h 41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950" h="418486">
                  <a:moveTo>
                    <a:pt x="162664" y="0"/>
                  </a:moveTo>
                  <a:cubicBezTo>
                    <a:pt x="173316" y="0"/>
                    <a:pt x="181951" y="0"/>
                    <a:pt x="181951" y="0"/>
                  </a:cubicBezTo>
                  <a:lnTo>
                    <a:pt x="181951" y="418486"/>
                  </a:lnTo>
                  <a:cubicBezTo>
                    <a:pt x="181951" y="418486"/>
                    <a:pt x="173316" y="418486"/>
                    <a:pt x="162664" y="418486"/>
                  </a:cubicBezTo>
                  <a:lnTo>
                    <a:pt x="19287" y="418486"/>
                  </a:lnTo>
                  <a:cubicBezTo>
                    <a:pt x="8635" y="418486"/>
                    <a:pt x="0" y="418486"/>
                    <a:pt x="0" y="418486"/>
                  </a:cubicBezTo>
                  <a:lnTo>
                    <a:pt x="0" y="0"/>
                  </a:lnTo>
                  <a:cubicBezTo>
                    <a:pt x="0" y="0"/>
                    <a:pt x="8635" y="0"/>
                    <a:pt x="19287" y="0"/>
                  </a:cubicBezTo>
                  <a:close/>
                </a:path>
              </a:pathLst>
            </a:custGeom>
            <a:solidFill>
              <a:srgbClr val="FFFFFF">
                <a:alpha val="56000"/>
              </a:srgbClr>
            </a:solidFill>
            <a:ln w="18058"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665FF707-0F88-D1C5-012B-18C4D97316B3}"/>
                </a:ext>
              </a:extLst>
            </p:cNvPr>
            <p:cNvSpPr/>
            <p:nvPr/>
          </p:nvSpPr>
          <p:spPr>
            <a:xfrm>
              <a:off x="4623384" y="3303960"/>
              <a:ext cx="218340" cy="436681"/>
            </a:xfrm>
            <a:custGeom>
              <a:avLst/>
              <a:gdLst>
                <a:gd name="connsiteX0" fmla="*/ 172853 w 218340"/>
                <a:gd name="connsiteY0" fmla="*/ 436682 h 436681"/>
                <a:gd name="connsiteX1" fmla="*/ 45488 w 218340"/>
                <a:gd name="connsiteY1" fmla="*/ 436682 h 436681"/>
                <a:gd name="connsiteX2" fmla="*/ 0 w 218340"/>
                <a:gd name="connsiteY2" fmla="*/ 391194 h 436681"/>
                <a:gd name="connsiteX3" fmla="*/ 0 w 218340"/>
                <a:gd name="connsiteY3" fmla="*/ 45488 h 436681"/>
                <a:gd name="connsiteX4" fmla="*/ 45488 w 218340"/>
                <a:gd name="connsiteY4" fmla="*/ 0 h 436681"/>
                <a:gd name="connsiteX5" fmla="*/ 172853 w 218340"/>
                <a:gd name="connsiteY5" fmla="*/ 0 h 436681"/>
                <a:gd name="connsiteX6" fmla="*/ 218341 w 218340"/>
                <a:gd name="connsiteY6" fmla="*/ 45488 h 436681"/>
                <a:gd name="connsiteX7" fmla="*/ 218341 w 218340"/>
                <a:gd name="connsiteY7" fmla="*/ 391194 h 436681"/>
                <a:gd name="connsiteX8" fmla="*/ 172853 w 218340"/>
                <a:gd name="connsiteY8" fmla="*/ 436682 h 436681"/>
                <a:gd name="connsiteX9" fmla="*/ 45488 w 218340"/>
                <a:gd name="connsiteY9" fmla="*/ 36390 h 436681"/>
                <a:gd name="connsiteX10" fmla="*/ 36390 w 218340"/>
                <a:gd name="connsiteY10" fmla="*/ 45488 h 436681"/>
                <a:gd name="connsiteX11" fmla="*/ 36390 w 218340"/>
                <a:gd name="connsiteY11" fmla="*/ 391194 h 436681"/>
                <a:gd name="connsiteX12" fmla="*/ 45488 w 218340"/>
                <a:gd name="connsiteY12" fmla="*/ 400291 h 436681"/>
                <a:gd name="connsiteX13" fmla="*/ 172853 w 218340"/>
                <a:gd name="connsiteY13" fmla="*/ 400291 h 436681"/>
                <a:gd name="connsiteX14" fmla="*/ 181951 w 218340"/>
                <a:gd name="connsiteY14" fmla="*/ 391194 h 436681"/>
                <a:gd name="connsiteX15" fmla="*/ 181951 w 218340"/>
                <a:gd name="connsiteY15" fmla="*/ 45488 h 436681"/>
                <a:gd name="connsiteX16" fmla="*/ 172853 w 218340"/>
                <a:gd name="connsiteY16" fmla="*/ 36390 h 43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340" h="436681">
                  <a:moveTo>
                    <a:pt x="172853" y="436682"/>
                  </a:moveTo>
                  <a:lnTo>
                    <a:pt x="45488" y="436682"/>
                  </a:lnTo>
                  <a:cubicBezTo>
                    <a:pt x="20366" y="436682"/>
                    <a:pt x="0" y="416316"/>
                    <a:pt x="0" y="391194"/>
                  </a:cubicBezTo>
                  <a:lnTo>
                    <a:pt x="0" y="45488"/>
                  </a:lnTo>
                  <a:cubicBezTo>
                    <a:pt x="0" y="20366"/>
                    <a:pt x="20366" y="0"/>
                    <a:pt x="45488" y="0"/>
                  </a:cubicBezTo>
                  <a:lnTo>
                    <a:pt x="172853" y="0"/>
                  </a:lnTo>
                  <a:cubicBezTo>
                    <a:pt x="197975" y="0"/>
                    <a:pt x="218341" y="20366"/>
                    <a:pt x="218341" y="45488"/>
                  </a:cubicBezTo>
                  <a:lnTo>
                    <a:pt x="218341" y="391194"/>
                  </a:lnTo>
                  <a:cubicBezTo>
                    <a:pt x="218341" y="416316"/>
                    <a:pt x="197975" y="436682"/>
                    <a:pt x="172853" y="436682"/>
                  </a:cubicBezTo>
                  <a:close/>
                  <a:moveTo>
                    <a:pt x="45488" y="36390"/>
                  </a:moveTo>
                  <a:cubicBezTo>
                    <a:pt x="40463" y="36390"/>
                    <a:pt x="36390" y="40464"/>
                    <a:pt x="36390" y="45488"/>
                  </a:cubicBezTo>
                  <a:lnTo>
                    <a:pt x="36390" y="391194"/>
                  </a:lnTo>
                  <a:cubicBezTo>
                    <a:pt x="36390" y="396218"/>
                    <a:pt x="40463" y="400291"/>
                    <a:pt x="45488" y="400291"/>
                  </a:cubicBezTo>
                  <a:lnTo>
                    <a:pt x="172853" y="400291"/>
                  </a:lnTo>
                  <a:cubicBezTo>
                    <a:pt x="177877" y="400291"/>
                    <a:pt x="181951" y="396218"/>
                    <a:pt x="181951" y="391194"/>
                  </a:cubicBezTo>
                  <a:lnTo>
                    <a:pt x="181951" y="45488"/>
                  </a:lnTo>
                  <a:cubicBezTo>
                    <a:pt x="181951" y="40464"/>
                    <a:pt x="177877" y="36390"/>
                    <a:pt x="172853" y="36390"/>
                  </a:cubicBezTo>
                  <a:close/>
                </a:path>
              </a:pathLst>
            </a:custGeom>
            <a:solidFill>
              <a:srgbClr val="FFFFFF"/>
            </a:solidFill>
            <a:ln w="18058"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831D6D78-C7C4-8E69-C844-637AF95DFC5F}"/>
                </a:ext>
              </a:extLst>
            </p:cNvPr>
            <p:cNvSpPr/>
            <p:nvPr/>
          </p:nvSpPr>
          <p:spPr>
            <a:xfrm>
              <a:off x="4950895" y="3085619"/>
              <a:ext cx="218340" cy="655022"/>
            </a:xfrm>
            <a:custGeom>
              <a:avLst/>
              <a:gdLst>
                <a:gd name="connsiteX0" fmla="*/ 172853 w 218340"/>
                <a:gd name="connsiteY0" fmla="*/ 655022 h 655022"/>
                <a:gd name="connsiteX1" fmla="*/ 45488 w 218340"/>
                <a:gd name="connsiteY1" fmla="*/ 655022 h 655022"/>
                <a:gd name="connsiteX2" fmla="*/ 0 w 218340"/>
                <a:gd name="connsiteY2" fmla="*/ 609535 h 655022"/>
                <a:gd name="connsiteX3" fmla="*/ 0 w 218340"/>
                <a:gd name="connsiteY3" fmla="*/ 45488 h 655022"/>
                <a:gd name="connsiteX4" fmla="*/ 45488 w 218340"/>
                <a:gd name="connsiteY4" fmla="*/ 0 h 655022"/>
                <a:gd name="connsiteX5" fmla="*/ 172853 w 218340"/>
                <a:gd name="connsiteY5" fmla="*/ 0 h 655022"/>
                <a:gd name="connsiteX6" fmla="*/ 218341 w 218340"/>
                <a:gd name="connsiteY6" fmla="*/ 45488 h 655022"/>
                <a:gd name="connsiteX7" fmla="*/ 218341 w 218340"/>
                <a:gd name="connsiteY7" fmla="*/ 609535 h 655022"/>
                <a:gd name="connsiteX8" fmla="*/ 172853 w 218340"/>
                <a:gd name="connsiteY8" fmla="*/ 655022 h 655022"/>
                <a:gd name="connsiteX9" fmla="*/ 45488 w 218340"/>
                <a:gd name="connsiteY9" fmla="*/ 36390 h 655022"/>
                <a:gd name="connsiteX10" fmla="*/ 36390 w 218340"/>
                <a:gd name="connsiteY10" fmla="*/ 45488 h 655022"/>
                <a:gd name="connsiteX11" fmla="*/ 36390 w 218340"/>
                <a:gd name="connsiteY11" fmla="*/ 609535 h 655022"/>
                <a:gd name="connsiteX12" fmla="*/ 45488 w 218340"/>
                <a:gd name="connsiteY12" fmla="*/ 618632 h 655022"/>
                <a:gd name="connsiteX13" fmla="*/ 172853 w 218340"/>
                <a:gd name="connsiteY13" fmla="*/ 618632 h 655022"/>
                <a:gd name="connsiteX14" fmla="*/ 181951 w 218340"/>
                <a:gd name="connsiteY14" fmla="*/ 609535 h 655022"/>
                <a:gd name="connsiteX15" fmla="*/ 181951 w 218340"/>
                <a:gd name="connsiteY15" fmla="*/ 45488 h 655022"/>
                <a:gd name="connsiteX16" fmla="*/ 172853 w 218340"/>
                <a:gd name="connsiteY16" fmla="*/ 36390 h 65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340" h="655022">
                  <a:moveTo>
                    <a:pt x="172853" y="655022"/>
                  </a:moveTo>
                  <a:lnTo>
                    <a:pt x="45488" y="655022"/>
                  </a:lnTo>
                  <a:cubicBezTo>
                    <a:pt x="20366" y="655022"/>
                    <a:pt x="0" y="634657"/>
                    <a:pt x="0" y="609535"/>
                  </a:cubicBezTo>
                  <a:lnTo>
                    <a:pt x="0" y="45488"/>
                  </a:lnTo>
                  <a:cubicBezTo>
                    <a:pt x="0" y="20366"/>
                    <a:pt x="20366" y="0"/>
                    <a:pt x="45488" y="0"/>
                  </a:cubicBezTo>
                  <a:lnTo>
                    <a:pt x="172853" y="0"/>
                  </a:lnTo>
                  <a:cubicBezTo>
                    <a:pt x="197975" y="0"/>
                    <a:pt x="218341" y="20366"/>
                    <a:pt x="218341" y="45488"/>
                  </a:cubicBezTo>
                  <a:lnTo>
                    <a:pt x="218341" y="609535"/>
                  </a:lnTo>
                  <a:cubicBezTo>
                    <a:pt x="218341" y="634657"/>
                    <a:pt x="197975" y="655022"/>
                    <a:pt x="172853" y="655022"/>
                  </a:cubicBezTo>
                  <a:close/>
                  <a:moveTo>
                    <a:pt x="45488" y="36390"/>
                  </a:moveTo>
                  <a:cubicBezTo>
                    <a:pt x="40464" y="36390"/>
                    <a:pt x="36390" y="40464"/>
                    <a:pt x="36390" y="45488"/>
                  </a:cubicBezTo>
                  <a:lnTo>
                    <a:pt x="36390" y="609535"/>
                  </a:lnTo>
                  <a:cubicBezTo>
                    <a:pt x="36390" y="614558"/>
                    <a:pt x="40464" y="618632"/>
                    <a:pt x="45488" y="618632"/>
                  </a:cubicBezTo>
                  <a:lnTo>
                    <a:pt x="172853" y="618632"/>
                  </a:lnTo>
                  <a:cubicBezTo>
                    <a:pt x="177877" y="618632"/>
                    <a:pt x="181951" y="614558"/>
                    <a:pt x="181951" y="609535"/>
                  </a:cubicBezTo>
                  <a:lnTo>
                    <a:pt x="181951" y="45488"/>
                  </a:lnTo>
                  <a:cubicBezTo>
                    <a:pt x="181951" y="40464"/>
                    <a:pt x="177877" y="36390"/>
                    <a:pt x="172853" y="36390"/>
                  </a:cubicBezTo>
                  <a:close/>
                </a:path>
              </a:pathLst>
            </a:custGeom>
            <a:solidFill>
              <a:srgbClr val="FFFFFF"/>
            </a:solidFill>
            <a:ln w="18058"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DE4E55A6-E02F-2CB2-BB86-0D6A1DF2BDB1}"/>
                </a:ext>
              </a:extLst>
            </p:cNvPr>
            <p:cNvSpPr/>
            <p:nvPr/>
          </p:nvSpPr>
          <p:spPr>
            <a:xfrm>
              <a:off x="5278406" y="2867279"/>
              <a:ext cx="218340" cy="873363"/>
            </a:xfrm>
            <a:custGeom>
              <a:avLst/>
              <a:gdLst>
                <a:gd name="connsiteX0" fmla="*/ 172853 w 218340"/>
                <a:gd name="connsiteY0" fmla="*/ 873363 h 873363"/>
                <a:gd name="connsiteX1" fmla="*/ 45488 w 218340"/>
                <a:gd name="connsiteY1" fmla="*/ 873363 h 873363"/>
                <a:gd name="connsiteX2" fmla="*/ 0 w 218340"/>
                <a:gd name="connsiteY2" fmla="*/ 827875 h 873363"/>
                <a:gd name="connsiteX3" fmla="*/ 0 w 218340"/>
                <a:gd name="connsiteY3" fmla="*/ 45488 h 873363"/>
                <a:gd name="connsiteX4" fmla="*/ 45488 w 218340"/>
                <a:gd name="connsiteY4" fmla="*/ 0 h 873363"/>
                <a:gd name="connsiteX5" fmla="*/ 172853 w 218340"/>
                <a:gd name="connsiteY5" fmla="*/ 0 h 873363"/>
                <a:gd name="connsiteX6" fmla="*/ 218341 w 218340"/>
                <a:gd name="connsiteY6" fmla="*/ 45488 h 873363"/>
                <a:gd name="connsiteX7" fmla="*/ 218341 w 218340"/>
                <a:gd name="connsiteY7" fmla="*/ 827875 h 873363"/>
                <a:gd name="connsiteX8" fmla="*/ 172853 w 218340"/>
                <a:gd name="connsiteY8" fmla="*/ 873363 h 873363"/>
                <a:gd name="connsiteX9" fmla="*/ 45488 w 218340"/>
                <a:gd name="connsiteY9" fmla="*/ 36390 h 873363"/>
                <a:gd name="connsiteX10" fmla="*/ 36390 w 218340"/>
                <a:gd name="connsiteY10" fmla="*/ 45488 h 873363"/>
                <a:gd name="connsiteX11" fmla="*/ 36390 w 218340"/>
                <a:gd name="connsiteY11" fmla="*/ 827875 h 873363"/>
                <a:gd name="connsiteX12" fmla="*/ 45488 w 218340"/>
                <a:gd name="connsiteY12" fmla="*/ 836973 h 873363"/>
                <a:gd name="connsiteX13" fmla="*/ 172853 w 218340"/>
                <a:gd name="connsiteY13" fmla="*/ 836973 h 873363"/>
                <a:gd name="connsiteX14" fmla="*/ 181951 w 218340"/>
                <a:gd name="connsiteY14" fmla="*/ 827875 h 873363"/>
                <a:gd name="connsiteX15" fmla="*/ 181951 w 218340"/>
                <a:gd name="connsiteY15" fmla="*/ 45488 h 873363"/>
                <a:gd name="connsiteX16" fmla="*/ 172853 w 218340"/>
                <a:gd name="connsiteY16" fmla="*/ 36390 h 87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340" h="873363">
                  <a:moveTo>
                    <a:pt x="172853" y="873363"/>
                  </a:moveTo>
                  <a:lnTo>
                    <a:pt x="45488" y="873363"/>
                  </a:lnTo>
                  <a:cubicBezTo>
                    <a:pt x="20366" y="873363"/>
                    <a:pt x="0" y="852997"/>
                    <a:pt x="0" y="827875"/>
                  </a:cubicBezTo>
                  <a:lnTo>
                    <a:pt x="0" y="45488"/>
                  </a:lnTo>
                  <a:cubicBezTo>
                    <a:pt x="0" y="20366"/>
                    <a:pt x="20366" y="0"/>
                    <a:pt x="45488" y="0"/>
                  </a:cubicBezTo>
                  <a:lnTo>
                    <a:pt x="172853" y="0"/>
                  </a:lnTo>
                  <a:cubicBezTo>
                    <a:pt x="197975" y="0"/>
                    <a:pt x="218341" y="20366"/>
                    <a:pt x="218341" y="45488"/>
                  </a:cubicBezTo>
                  <a:lnTo>
                    <a:pt x="218341" y="827875"/>
                  </a:lnTo>
                  <a:cubicBezTo>
                    <a:pt x="218341" y="852997"/>
                    <a:pt x="197975" y="873363"/>
                    <a:pt x="172853" y="873363"/>
                  </a:cubicBezTo>
                  <a:close/>
                  <a:moveTo>
                    <a:pt x="45488" y="36390"/>
                  </a:moveTo>
                  <a:cubicBezTo>
                    <a:pt x="40464" y="36390"/>
                    <a:pt x="36390" y="40463"/>
                    <a:pt x="36390" y="45488"/>
                  </a:cubicBezTo>
                  <a:lnTo>
                    <a:pt x="36390" y="827875"/>
                  </a:lnTo>
                  <a:cubicBezTo>
                    <a:pt x="36390" y="832899"/>
                    <a:pt x="40464" y="836973"/>
                    <a:pt x="45488" y="836973"/>
                  </a:cubicBezTo>
                  <a:lnTo>
                    <a:pt x="172853" y="836973"/>
                  </a:lnTo>
                  <a:cubicBezTo>
                    <a:pt x="177877" y="836973"/>
                    <a:pt x="181951" y="832899"/>
                    <a:pt x="181951" y="827875"/>
                  </a:cubicBezTo>
                  <a:lnTo>
                    <a:pt x="181951" y="45488"/>
                  </a:lnTo>
                  <a:cubicBezTo>
                    <a:pt x="181951" y="40463"/>
                    <a:pt x="177877" y="36390"/>
                    <a:pt x="172853" y="36390"/>
                  </a:cubicBezTo>
                  <a:close/>
                </a:path>
              </a:pathLst>
            </a:custGeom>
            <a:solidFill>
              <a:srgbClr val="FFFFFF"/>
            </a:solidFill>
            <a:ln w="18058"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7AAB73C-10B6-2663-6312-84ED20EA0EC2}"/>
              </a:ext>
            </a:extLst>
          </p:cNvPr>
          <p:cNvSpPr txBox="1"/>
          <p:nvPr/>
        </p:nvSpPr>
        <p:spPr>
          <a:xfrm>
            <a:off x="5526083" y="-25400"/>
            <a:ext cx="6466855" cy="646331"/>
          </a:xfrm>
          <a:prstGeom prst="rect">
            <a:avLst/>
          </a:prstGeom>
          <a:noFill/>
        </p:spPr>
        <p:txBody>
          <a:bodyPr wrap="square" rtlCol="0">
            <a:spAutoFit/>
          </a:bodyPr>
          <a:lstStyle/>
          <a:p>
            <a:pPr>
              <a:spcAft>
                <a:spcPts val="600"/>
              </a:spcAft>
            </a:pPr>
            <a:r>
              <a:rPr lang="en-US" sz="3600" dirty="0">
                <a:solidFill>
                  <a:schemeClr val="bg1"/>
                </a:solidFill>
                <a:latin typeface="Courier" pitchFamily="2" charset="0"/>
              </a:rPr>
              <a:t>Text</a:t>
            </a:r>
          </a:p>
        </p:txBody>
      </p:sp>
      <p:sp>
        <p:nvSpPr>
          <p:cNvPr id="5" name="TextBox 4">
            <a:extLst>
              <a:ext uri="{FF2B5EF4-FFF2-40B4-BE49-F238E27FC236}">
                <a16:creationId xmlns:a16="http://schemas.microsoft.com/office/drawing/2014/main" id="{12B3D1A2-E283-6F76-0952-6C9DD8CB53FD}"/>
              </a:ext>
            </a:extLst>
          </p:cNvPr>
          <p:cNvSpPr txBox="1"/>
          <p:nvPr/>
        </p:nvSpPr>
        <p:spPr>
          <a:xfrm>
            <a:off x="308266" y="679855"/>
            <a:ext cx="2746265" cy="461665"/>
          </a:xfrm>
          <a:prstGeom prst="rect">
            <a:avLst/>
          </a:prstGeom>
          <a:noFill/>
        </p:spPr>
        <p:txBody>
          <a:bodyPr wrap="none" rtlCol="0">
            <a:spAutoFit/>
          </a:bodyPr>
          <a:lstStyle/>
          <a:p>
            <a:r>
              <a:rPr lang="en-US" sz="2400" dirty="0">
                <a:solidFill>
                  <a:schemeClr val="accent4">
                    <a:lumMod val="50000"/>
                  </a:schemeClr>
                </a:solidFill>
                <a:latin typeface="Century Gothic" panose="020B0502020202020204" pitchFamily="34" charset="0"/>
              </a:rPr>
              <a:t>Risk Identification</a:t>
            </a:r>
          </a:p>
        </p:txBody>
      </p:sp>
      <p:sp>
        <p:nvSpPr>
          <p:cNvPr id="6" name="TextBox 5">
            <a:extLst>
              <a:ext uri="{FF2B5EF4-FFF2-40B4-BE49-F238E27FC236}">
                <a16:creationId xmlns:a16="http://schemas.microsoft.com/office/drawing/2014/main" id="{7A1C10CA-4CE2-9DA8-6DC6-FA11E615B052}"/>
              </a:ext>
            </a:extLst>
          </p:cNvPr>
          <p:cNvSpPr txBox="1"/>
          <p:nvPr/>
        </p:nvSpPr>
        <p:spPr>
          <a:xfrm>
            <a:off x="308266" y="1087732"/>
            <a:ext cx="3431442" cy="954107"/>
          </a:xfrm>
          <a:prstGeom prst="rect">
            <a:avLst/>
          </a:prstGeom>
          <a:noFill/>
        </p:spPr>
        <p:txBody>
          <a:bodyPr wrap="square" rtlCol="0">
            <a:spAutoFit/>
          </a:bodyPr>
          <a:lstStyle/>
          <a:p>
            <a:pPr>
              <a:spcAft>
                <a:spcPts val="600"/>
              </a:spcAft>
            </a:pPr>
            <a:r>
              <a:rPr lang="en-US" sz="1400" dirty="0">
                <a:solidFill>
                  <a:schemeClr val="accent4">
                    <a:lumMod val="50000"/>
                  </a:schemeClr>
                </a:solidFill>
                <a:latin typeface="Century Gothic" panose="020B0502020202020204" pitchFamily="34" charset="0"/>
              </a:rPr>
              <a:t>Identify potential operational risks that could impact the business. These include risks related to processes, people, systems, external events, etc.</a:t>
            </a:r>
          </a:p>
        </p:txBody>
      </p:sp>
      <p:sp>
        <p:nvSpPr>
          <p:cNvPr id="8" name="TextBox 7">
            <a:extLst>
              <a:ext uri="{FF2B5EF4-FFF2-40B4-BE49-F238E27FC236}">
                <a16:creationId xmlns:a16="http://schemas.microsoft.com/office/drawing/2014/main" id="{12119A7C-81B1-9F1B-E7BC-064014DDF010}"/>
              </a:ext>
            </a:extLst>
          </p:cNvPr>
          <p:cNvSpPr txBox="1"/>
          <p:nvPr/>
        </p:nvSpPr>
        <p:spPr>
          <a:xfrm>
            <a:off x="303137" y="4405137"/>
            <a:ext cx="2418764" cy="830997"/>
          </a:xfrm>
          <a:prstGeom prst="rect">
            <a:avLst/>
          </a:prstGeom>
          <a:noFill/>
        </p:spPr>
        <p:txBody>
          <a:bodyPr wrap="square" rtlCol="0">
            <a:spAutoFit/>
          </a:bodyPr>
          <a:lstStyle/>
          <a:p>
            <a:r>
              <a:rPr lang="en-US" sz="2400" dirty="0">
                <a:solidFill>
                  <a:schemeClr val="accent4">
                    <a:lumMod val="50000"/>
                  </a:schemeClr>
                </a:solidFill>
                <a:latin typeface="Century Gothic" panose="020B0502020202020204" pitchFamily="34" charset="0"/>
              </a:rPr>
              <a:t>Scenario Development</a:t>
            </a:r>
          </a:p>
        </p:txBody>
      </p:sp>
      <p:sp>
        <p:nvSpPr>
          <p:cNvPr id="13" name="TextBox 12">
            <a:extLst>
              <a:ext uri="{FF2B5EF4-FFF2-40B4-BE49-F238E27FC236}">
                <a16:creationId xmlns:a16="http://schemas.microsoft.com/office/drawing/2014/main" id="{45589B61-364D-D5C7-BE53-607A29BF21B0}"/>
              </a:ext>
            </a:extLst>
          </p:cNvPr>
          <p:cNvSpPr txBox="1"/>
          <p:nvPr/>
        </p:nvSpPr>
        <p:spPr>
          <a:xfrm>
            <a:off x="303137" y="5182515"/>
            <a:ext cx="3431442" cy="954107"/>
          </a:xfrm>
          <a:prstGeom prst="rect">
            <a:avLst/>
          </a:prstGeom>
          <a:noFill/>
        </p:spPr>
        <p:txBody>
          <a:bodyPr wrap="square" rtlCol="0">
            <a:spAutoFit/>
          </a:bodyPr>
          <a:lstStyle/>
          <a:p>
            <a:pPr>
              <a:spcAft>
                <a:spcPts val="600"/>
              </a:spcAft>
            </a:pPr>
            <a:r>
              <a:rPr lang="en-US" sz="1400" dirty="0">
                <a:solidFill>
                  <a:schemeClr val="accent4">
                    <a:lumMod val="50000"/>
                  </a:schemeClr>
                </a:solidFill>
                <a:latin typeface="Century Gothic" panose="020B0502020202020204" pitchFamily="34" charset="0"/>
              </a:rPr>
              <a:t>Develop scenarios for each identified risk. These scenarios describe how each risk could manifest and impact the organization.</a:t>
            </a:r>
          </a:p>
        </p:txBody>
      </p:sp>
      <p:sp>
        <p:nvSpPr>
          <p:cNvPr id="14" name="TextBox 13">
            <a:extLst>
              <a:ext uri="{FF2B5EF4-FFF2-40B4-BE49-F238E27FC236}">
                <a16:creationId xmlns:a16="http://schemas.microsoft.com/office/drawing/2014/main" id="{0C7CFC24-63CD-9FFD-F589-29E3FA93D449}"/>
              </a:ext>
            </a:extLst>
          </p:cNvPr>
          <p:cNvSpPr txBox="1"/>
          <p:nvPr/>
        </p:nvSpPr>
        <p:spPr>
          <a:xfrm>
            <a:off x="4436274" y="679855"/>
            <a:ext cx="2481770" cy="461665"/>
          </a:xfrm>
          <a:prstGeom prst="rect">
            <a:avLst/>
          </a:prstGeom>
          <a:noFill/>
        </p:spPr>
        <p:txBody>
          <a:bodyPr wrap="none" rtlCol="0">
            <a:spAutoFit/>
          </a:bodyPr>
          <a:lstStyle/>
          <a:p>
            <a:r>
              <a:rPr lang="en-US" sz="2400" dirty="0">
                <a:solidFill>
                  <a:schemeClr val="accent4">
                    <a:lumMod val="50000"/>
                  </a:schemeClr>
                </a:solidFill>
                <a:latin typeface="Century Gothic" panose="020B0502020202020204" pitchFamily="34" charset="0"/>
              </a:rPr>
              <a:t>Risk Assessment</a:t>
            </a:r>
          </a:p>
        </p:txBody>
      </p:sp>
      <p:sp>
        <p:nvSpPr>
          <p:cNvPr id="18" name="TextBox 17">
            <a:extLst>
              <a:ext uri="{FF2B5EF4-FFF2-40B4-BE49-F238E27FC236}">
                <a16:creationId xmlns:a16="http://schemas.microsoft.com/office/drawing/2014/main" id="{B2558A2B-7311-59B2-4391-32E7FB54888B}"/>
              </a:ext>
            </a:extLst>
          </p:cNvPr>
          <p:cNvSpPr txBox="1"/>
          <p:nvPr/>
        </p:nvSpPr>
        <p:spPr>
          <a:xfrm>
            <a:off x="4431145" y="4405137"/>
            <a:ext cx="3921035" cy="830997"/>
          </a:xfrm>
          <a:prstGeom prst="rect">
            <a:avLst/>
          </a:prstGeom>
          <a:noFill/>
        </p:spPr>
        <p:txBody>
          <a:bodyPr wrap="square" rtlCol="0">
            <a:spAutoFit/>
          </a:bodyPr>
          <a:lstStyle/>
          <a:p>
            <a:r>
              <a:rPr lang="en-US" sz="2400" dirty="0">
                <a:solidFill>
                  <a:schemeClr val="accent4">
                    <a:lumMod val="50000"/>
                  </a:schemeClr>
                </a:solidFill>
                <a:latin typeface="Century Gothic" panose="020B0502020202020204" pitchFamily="34" charset="0"/>
              </a:rPr>
              <a:t>Mitigation </a:t>
            </a:r>
          </a:p>
          <a:p>
            <a:r>
              <a:rPr lang="en-US" sz="2400" dirty="0">
                <a:solidFill>
                  <a:schemeClr val="accent4">
                    <a:lumMod val="50000"/>
                  </a:schemeClr>
                </a:solidFill>
                <a:latin typeface="Century Gothic" panose="020B0502020202020204" pitchFamily="34" charset="0"/>
              </a:rPr>
              <a:t>Strategy Planning</a:t>
            </a:r>
          </a:p>
        </p:txBody>
      </p:sp>
      <p:sp>
        <p:nvSpPr>
          <p:cNvPr id="20" name="TextBox 19">
            <a:extLst>
              <a:ext uri="{FF2B5EF4-FFF2-40B4-BE49-F238E27FC236}">
                <a16:creationId xmlns:a16="http://schemas.microsoft.com/office/drawing/2014/main" id="{92CC8F6B-8DBF-4EE3-49CF-5145FC5BED3A}"/>
              </a:ext>
            </a:extLst>
          </p:cNvPr>
          <p:cNvSpPr txBox="1"/>
          <p:nvPr/>
        </p:nvSpPr>
        <p:spPr>
          <a:xfrm>
            <a:off x="4431145" y="5182515"/>
            <a:ext cx="3431442" cy="954107"/>
          </a:xfrm>
          <a:prstGeom prst="rect">
            <a:avLst/>
          </a:prstGeom>
          <a:noFill/>
        </p:spPr>
        <p:txBody>
          <a:bodyPr wrap="square" rtlCol="0">
            <a:spAutoFit/>
          </a:bodyPr>
          <a:lstStyle/>
          <a:p>
            <a:pPr>
              <a:spcAft>
                <a:spcPts val="600"/>
              </a:spcAft>
            </a:pPr>
            <a:r>
              <a:rPr lang="en-US" sz="1400" dirty="0">
                <a:solidFill>
                  <a:schemeClr val="accent4">
                    <a:lumMod val="50000"/>
                  </a:schemeClr>
                </a:solidFill>
                <a:latin typeface="Century Gothic" panose="020B0502020202020204" pitchFamily="34" charset="0"/>
              </a:rPr>
              <a:t>Plan strategies to mitigate identified risks. These strategies include developing procedures to prevent risks and managing risks if they occur.</a:t>
            </a:r>
          </a:p>
        </p:txBody>
      </p:sp>
      <p:sp>
        <p:nvSpPr>
          <p:cNvPr id="21" name="TextBox 20">
            <a:extLst>
              <a:ext uri="{FF2B5EF4-FFF2-40B4-BE49-F238E27FC236}">
                <a16:creationId xmlns:a16="http://schemas.microsoft.com/office/drawing/2014/main" id="{2BB960BC-B41E-DC80-3FCF-745A89C6F77F}"/>
              </a:ext>
            </a:extLst>
          </p:cNvPr>
          <p:cNvSpPr txBox="1"/>
          <p:nvPr/>
        </p:nvSpPr>
        <p:spPr>
          <a:xfrm>
            <a:off x="8561498" y="679855"/>
            <a:ext cx="2558714" cy="461665"/>
          </a:xfrm>
          <a:prstGeom prst="rect">
            <a:avLst/>
          </a:prstGeom>
          <a:noFill/>
        </p:spPr>
        <p:txBody>
          <a:bodyPr wrap="none" rtlCol="0">
            <a:spAutoFit/>
          </a:bodyPr>
          <a:lstStyle/>
          <a:p>
            <a:r>
              <a:rPr lang="en-US" sz="2400" dirty="0">
                <a:solidFill>
                  <a:schemeClr val="accent4">
                    <a:lumMod val="50000"/>
                  </a:schemeClr>
                </a:solidFill>
                <a:latin typeface="Century Gothic" panose="020B0502020202020204" pitchFamily="34" charset="0"/>
              </a:rPr>
              <a:t>Implementation</a:t>
            </a:r>
          </a:p>
        </p:txBody>
      </p:sp>
      <p:sp>
        <p:nvSpPr>
          <p:cNvPr id="22" name="TextBox 21">
            <a:extLst>
              <a:ext uri="{FF2B5EF4-FFF2-40B4-BE49-F238E27FC236}">
                <a16:creationId xmlns:a16="http://schemas.microsoft.com/office/drawing/2014/main" id="{4366573E-0A54-90A4-01C9-69873AD55D48}"/>
              </a:ext>
            </a:extLst>
          </p:cNvPr>
          <p:cNvSpPr txBox="1"/>
          <p:nvPr/>
        </p:nvSpPr>
        <p:spPr>
          <a:xfrm>
            <a:off x="8556369" y="4405137"/>
            <a:ext cx="1954381" cy="830997"/>
          </a:xfrm>
          <a:prstGeom prst="rect">
            <a:avLst/>
          </a:prstGeom>
          <a:noFill/>
        </p:spPr>
        <p:txBody>
          <a:bodyPr wrap="none" rtlCol="0">
            <a:spAutoFit/>
          </a:bodyPr>
          <a:lstStyle/>
          <a:p>
            <a:r>
              <a:rPr lang="en-US" sz="2400" dirty="0">
                <a:solidFill>
                  <a:schemeClr val="accent4">
                    <a:lumMod val="50000"/>
                  </a:schemeClr>
                </a:solidFill>
                <a:latin typeface="Century Gothic" panose="020B0502020202020204" pitchFamily="34" charset="0"/>
              </a:rPr>
              <a:t>Monitoring </a:t>
            </a:r>
          </a:p>
          <a:p>
            <a:r>
              <a:rPr lang="en-US" sz="2400" dirty="0">
                <a:solidFill>
                  <a:schemeClr val="accent4">
                    <a:lumMod val="50000"/>
                  </a:schemeClr>
                </a:solidFill>
                <a:latin typeface="Century Gothic" panose="020B0502020202020204" pitchFamily="34" charset="0"/>
              </a:rPr>
              <a:t>and Review</a:t>
            </a:r>
          </a:p>
        </p:txBody>
      </p:sp>
      <p:sp>
        <p:nvSpPr>
          <p:cNvPr id="23" name="TextBox 22">
            <a:extLst>
              <a:ext uri="{FF2B5EF4-FFF2-40B4-BE49-F238E27FC236}">
                <a16:creationId xmlns:a16="http://schemas.microsoft.com/office/drawing/2014/main" id="{92307CF6-ECBA-9F1D-E10E-8582545D64F0}"/>
              </a:ext>
            </a:extLst>
          </p:cNvPr>
          <p:cNvSpPr txBox="1"/>
          <p:nvPr/>
        </p:nvSpPr>
        <p:spPr>
          <a:xfrm>
            <a:off x="8556368" y="5182515"/>
            <a:ext cx="3566160" cy="1384995"/>
          </a:xfrm>
          <a:prstGeom prst="rect">
            <a:avLst/>
          </a:prstGeom>
          <a:noFill/>
        </p:spPr>
        <p:txBody>
          <a:bodyPr wrap="square" rtlCol="0">
            <a:spAutoFit/>
          </a:bodyPr>
          <a:lstStyle/>
          <a:p>
            <a:pPr>
              <a:spcAft>
                <a:spcPts val="600"/>
              </a:spcAft>
            </a:pPr>
            <a:r>
              <a:rPr lang="en-US" sz="1400" dirty="0">
                <a:solidFill>
                  <a:schemeClr val="accent4">
                    <a:lumMod val="50000"/>
                  </a:schemeClr>
                </a:solidFill>
                <a:latin typeface="Century Gothic" panose="020B0502020202020204" pitchFamily="34" charset="0"/>
              </a:rPr>
              <a:t>Continuously monitor the effectiveness of risk mitigation strategies and review them regularly. By doing this, you can ensure that the strategies remain effective and current as the business and its external environment evolve.</a:t>
            </a:r>
          </a:p>
        </p:txBody>
      </p:sp>
      <p:sp>
        <p:nvSpPr>
          <p:cNvPr id="24" name="TextBox 23">
            <a:extLst>
              <a:ext uri="{FF2B5EF4-FFF2-40B4-BE49-F238E27FC236}">
                <a16:creationId xmlns:a16="http://schemas.microsoft.com/office/drawing/2014/main" id="{8692C056-70E6-5AAD-810A-CE493018EDEA}"/>
              </a:ext>
            </a:extLst>
          </p:cNvPr>
          <p:cNvSpPr txBox="1"/>
          <p:nvPr/>
        </p:nvSpPr>
        <p:spPr>
          <a:xfrm>
            <a:off x="4437666" y="1087732"/>
            <a:ext cx="3431442" cy="954107"/>
          </a:xfrm>
          <a:prstGeom prst="rect">
            <a:avLst/>
          </a:prstGeom>
          <a:noFill/>
        </p:spPr>
        <p:txBody>
          <a:bodyPr wrap="square" rtlCol="0">
            <a:spAutoFit/>
          </a:bodyPr>
          <a:lstStyle/>
          <a:p>
            <a:pPr>
              <a:spcAft>
                <a:spcPts val="600"/>
              </a:spcAft>
            </a:pPr>
            <a:r>
              <a:rPr lang="en-US" sz="1400" dirty="0">
                <a:solidFill>
                  <a:schemeClr val="accent4">
                    <a:lumMod val="50000"/>
                  </a:schemeClr>
                </a:solidFill>
                <a:latin typeface="Century Gothic" panose="020B0502020202020204" pitchFamily="34" charset="0"/>
              </a:rPr>
              <a:t>Assess the likelihood and potential impact of each scenario by evaluating the severity and probability of risks occurring.</a:t>
            </a:r>
          </a:p>
        </p:txBody>
      </p:sp>
      <p:sp>
        <p:nvSpPr>
          <p:cNvPr id="26" name="TextBox 25">
            <a:extLst>
              <a:ext uri="{FF2B5EF4-FFF2-40B4-BE49-F238E27FC236}">
                <a16:creationId xmlns:a16="http://schemas.microsoft.com/office/drawing/2014/main" id="{60731AB2-A5EA-B958-4FB9-5F9A8681AF42}"/>
              </a:ext>
            </a:extLst>
          </p:cNvPr>
          <p:cNvSpPr txBox="1"/>
          <p:nvPr/>
        </p:nvSpPr>
        <p:spPr>
          <a:xfrm>
            <a:off x="8567065" y="1087732"/>
            <a:ext cx="3704591" cy="954107"/>
          </a:xfrm>
          <a:prstGeom prst="rect">
            <a:avLst/>
          </a:prstGeom>
          <a:noFill/>
        </p:spPr>
        <p:txBody>
          <a:bodyPr wrap="square" rtlCol="0">
            <a:spAutoFit/>
          </a:bodyPr>
          <a:lstStyle/>
          <a:p>
            <a:pPr>
              <a:spcAft>
                <a:spcPts val="600"/>
              </a:spcAft>
            </a:pPr>
            <a:r>
              <a:rPr lang="en-US" sz="1400" dirty="0">
                <a:solidFill>
                  <a:schemeClr val="accent4">
                    <a:lumMod val="50000"/>
                  </a:schemeClr>
                </a:solidFill>
                <a:latin typeface="Century Gothic" panose="020B0502020202020204" pitchFamily="34" charset="0"/>
              </a:rPr>
              <a:t>Put risk mitigation strategies into action. This stage involves integrating these strategies into regular business operations and processes.</a:t>
            </a:r>
          </a:p>
        </p:txBody>
      </p:sp>
    </p:spTree>
    <p:extLst>
      <p:ext uri="{BB962C8B-B14F-4D97-AF65-F5344CB8AC3E}">
        <p14:creationId xmlns:p14="http://schemas.microsoft.com/office/powerpoint/2010/main" val="1340857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15059</TotalTime>
  <Words>595</Words>
  <Application>Microsoft Macintosh PowerPoint</Application>
  <PresentationFormat>Widescreen</PresentationFormat>
  <Paragraphs>52</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Allison Okonczak</cp:lastModifiedBy>
  <cp:revision>285</cp:revision>
  <cp:lastPrinted>2024-02-20T23:48:17Z</cp:lastPrinted>
  <dcterms:created xsi:type="dcterms:W3CDTF">2021-07-07T23:54:57Z</dcterms:created>
  <dcterms:modified xsi:type="dcterms:W3CDTF">2024-05-06T16:00:24Z</dcterms:modified>
</cp:coreProperties>
</file>