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55" r:id="rId3"/>
    <p:sldId id="359"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F9"/>
    <a:srgbClr val="E0E0E0"/>
    <a:srgbClr val="EBF3F7"/>
    <a:srgbClr val="CFE6EE"/>
    <a:srgbClr val="EBF3F6"/>
    <a:srgbClr val="E3EBEE"/>
    <a:srgbClr val="E4EEEE"/>
    <a:srgbClr val="D7E8EB"/>
    <a:srgbClr val="EBFCFC"/>
    <a:srgbClr val="E2E2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58" autoAdjust="0"/>
    <p:restoredTop sz="96058"/>
  </p:normalViewPr>
  <p:slideViewPr>
    <p:cSldViewPr snapToGrid="0" snapToObjects="1">
      <p:cViewPr varScale="1">
        <p:scale>
          <a:sx n="128" d="100"/>
          <a:sy n="128" d="100"/>
        </p:scale>
        <p:origin x="28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47009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569941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899&amp;utm_source=template-powerpoint&amp;utm_medium=content&amp;utm_campaign=Cost-Benefit+Analysis+Example-powerpoint-11899&amp;lpa=Cost-Benefit+Analysis+Example+powerpoint+1189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36233"/>
            <a:ext cx="7389644"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Example Cost-Benefit Analysis Template for PowerPoint</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4615" y="272203"/>
            <a:ext cx="4020774" cy="557985"/>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49647" y="1535597"/>
            <a:ext cx="5514783" cy="4617803"/>
          </a:xfrm>
          <a:prstGeom prst="rect">
            <a:avLst/>
          </a:prstGeom>
          <a:noFill/>
        </p:spPr>
        <p:txBody>
          <a:bodyPr wrap="square" rtlCol="0">
            <a:spAutoFit/>
          </a:bodyPr>
          <a:lstStyle/>
          <a:p>
            <a:pPr algn="just">
              <a:lnSpc>
                <a:spcPct val="150000"/>
              </a:lnSpc>
            </a:pPr>
            <a:r>
              <a:rPr lang="en-US"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This cost-benefit analysis example template, available with or without sample data, allows you to compare </a:t>
            </a:r>
            <a:r>
              <a:rPr lang="en-US"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the economic feasibility</a:t>
            </a:r>
            <a:r>
              <a:rPr lang="en-US"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of your proposed project </a:t>
            </a:r>
            <a:r>
              <a:rPr lang="en-US"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to that of </a:t>
            </a:r>
            <a:r>
              <a:rPr lang="en-US"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alternative options. List the benefits of each option. </a:t>
            </a:r>
            <a:r>
              <a:rPr lang="en-US"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T</a:t>
            </a:r>
            <a:r>
              <a:rPr lang="en-US"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hen rank its impact as high, medium, or low. Do the same with the costs. Use the ratio column to show the weighted proportion between the benefits and the costs. Share this slide with stakeholders to help determine which option is the best.</a:t>
            </a:r>
            <a:endParaRPr lang="en-US" dirty="0"/>
          </a:p>
        </p:txBody>
      </p:sp>
      <p:pic>
        <p:nvPicPr>
          <p:cNvPr id="9" name="Picture 8">
            <a:extLst>
              <a:ext uri="{FF2B5EF4-FFF2-40B4-BE49-F238E27FC236}">
                <a16:creationId xmlns:a16="http://schemas.microsoft.com/office/drawing/2014/main" id="{ABF43049-D2D9-DF0A-F1CA-043A2CA34AF5}"/>
              </a:ext>
            </a:extLst>
          </p:cNvPr>
          <p:cNvPicPr>
            <a:picLocks noChangeAspect="1"/>
          </p:cNvPicPr>
          <p:nvPr/>
        </p:nvPicPr>
        <p:blipFill>
          <a:blip r:embed="rId5"/>
          <a:srcRect/>
          <a:stretch/>
        </p:blipFill>
        <p:spPr>
          <a:xfrm>
            <a:off x="6085510" y="1707804"/>
            <a:ext cx="5789877" cy="3262985"/>
          </a:xfrm>
          <a:prstGeom prst="rect">
            <a:avLst/>
          </a:prstGeom>
          <a:effectLst>
            <a:outerShdw blurRad="127004" dist="38100" dir="2700000" algn="tl" rotWithShape="0">
              <a:schemeClr val="accent3">
                <a:lumMod val="75000"/>
                <a:alpha val="40000"/>
              </a:schemeClr>
            </a:outerShdw>
          </a:effectLst>
        </p:spPr>
      </p:pic>
      <p:sp>
        <p:nvSpPr>
          <p:cNvPr id="10" name="Rectangle 9">
            <a:extLst>
              <a:ext uri="{FF2B5EF4-FFF2-40B4-BE49-F238E27FC236}">
                <a16:creationId xmlns:a16="http://schemas.microsoft.com/office/drawing/2014/main" id="{FA1BA490-A014-89CF-C3FE-5AB71D7DC469}"/>
              </a:ext>
            </a:extLst>
          </p:cNvPr>
          <p:cNvSpPr/>
          <p:nvPr/>
        </p:nvSpPr>
        <p:spPr>
          <a:xfrm>
            <a:off x="7738110" y="6501348"/>
            <a:ext cx="4456998" cy="376177"/>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AB6935A9-9575-F52E-843F-78F8F63F5B1A}"/>
              </a:ext>
            </a:extLst>
          </p:cNvPr>
          <p:cNvSpPr/>
          <p:nvPr/>
        </p:nvSpPr>
        <p:spPr>
          <a:xfrm>
            <a:off x="0" y="6493397"/>
            <a:ext cx="7738110" cy="376177"/>
          </a:xfrm>
          <a:prstGeom prst="rect">
            <a:avLst/>
          </a:prstGeom>
          <a:solidFill>
            <a:srgbClr val="D7EAEE"/>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endParaRPr lang="en-US" sz="3200" kern="100" dirty="0">
              <a:solidFill>
                <a:srgbClr val="00707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E471D06-BC91-4894-5708-7C07BB22D58C}"/>
              </a:ext>
            </a:extLst>
          </p:cNvPr>
          <p:cNvSpPr/>
          <p:nvPr/>
        </p:nvSpPr>
        <p:spPr>
          <a:xfrm>
            <a:off x="8303740" y="0"/>
            <a:ext cx="3891367" cy="731520"/>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r>
              <a:rPr lang="en-US" sz="2400" kern="1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COST-BENEFIT ANALYSIS</a:t>
            </a:r>
            <a:endParaRPr lang="en-US" sz="24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6FDB59CB-2A88-326F-B50C-13DD5449741C}"/>
              </a:ext>
            </a:extLst>
          </p:cNvPr>
          <p:cNvSpPr/>
          <p:nvPr/>
        </p:nvSpPr>
        <p:spPr>
          <a:xfrm>
            <a:off x="300510" y="1074016"/>
            <a:ext cx="8003230" cy="46815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Transition brick-and-mortar business to online </a:t>
            </a:r>
            <a:endParaRPr lang="en-US" dirty="0">
              <a:solidFill>
                <a:schemeClr val="tx1">
                  <a:lumMod val="75000"/>
                  <a:lumOff val="25000"/>
                </a:schemeClr>
              </a:solidFill>
              <a:latin typeface="Century Gothic" panose="020B0502020202020204" pitchFamily="34" charset="0"/>
            </a:endParaRPr>
          </a:p>
        </p:txBody>
      </p:sp>
      <p:sp>
        <p:nvSpPr>
          <p:cNvPr id="5" name="Rectangle 4">
            <a:extLst>
              <a:ext uri="{FF2B5EF4-FFF2-40B4-BE49-F238E27FC236}">
                <a16:creationId xmlns:a16="http://schemas.microsoft.com/office/drawing/2014/main" id="{3E3C2C58-2014-1BD3-9E5A-1F38662690B2}"/>
              </a:ext>
            </a:extLst>
          </p:cNvPr>
          <p:cNvSpPr/>
          <p:nvPr/>
        </p:nvSpPr>
        <p:spPr>
          <a:xfrm>
            <a:off x="300508" y="827863"/>
            <a:ext cx="3665701" cy="32004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1500" kern="100" spc="300" dirty="0">
                <a:solidFill>
                  <a:schemeClr val="tx1">
                    <a:lumMod val="50000"/>
                    <a:lumOff val="50000"/>
                  </a:schemeClr>
                </a:solidFill>
                <a:latin typeface="Century Gothic" panose="020B0502020202020204" pitchFamily="34" charset="0"/>
                <a:ea typeface="Calibri" panose="020F0502020204030204" pitchFamily="34" charset="0"/>
                <a:cs typeface="Times New Roman" panose="02020603050405020304" pitchFamily="18" charset="0"/>
              </a:rPr>
              <a:t>PROJECT GOAL</a:t>
            </a:r>
            <a:endParaRPr lang="en-US" sz="15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CCB94B9D-E67D-8C50-5ACC-7E8AB89C3A87}"/>
              </a:ext>
            </a:extLst>
          </p:cNvPr>
          <p:cNvSpPr/>
          <p:nvPr/>
        </p:nvSpPr>
        <p:spPr>
          <a:xfrm>
            <a:off x="0" y="0"/>
            <a:ext cx="8303740" cy="731520"/>
          </a:xfrm>
          <a:prstGeom prst="rect">
            <a:avLst/>
          </a:prstGeom>
          <a:solidFill>
            <a:srgbClr val="D7EAEE"/>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r>
              <a:rPr lang="en-US" sz="3200" kern="100" dirty="0">
                <a:solidFill>
                  <a:srgbClr val="007070"/>
                </a:solidFill>
                <a:latin typeface="Century Gothic" panose="020B0502020202020204" pitchFamily="34" charset="0"/>
                <a:ea typeface="Calibri" panose="020F0502020204030204" pitchFamily="34" charset="0"/>
                <a:cs typeface="Times New Roman" panose="02020603050405020304" pitchFamily="18" charset="0"/>
              </a:rPr>
              <a:t>Online Sales Initiative </a:t>
            </a:r>
            <a:endParaRPr lang="en-US" sz="3200" kern="100" dirty="0">
              <a:solidFill>
                <a:srgbClr val="00707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87EC1A6F-C6E9-0954-BC63-FC5DEA799EC6}"/>
              </a:ext>
            </a:extLst>
          </p:cNvPr>
          <p:cNvGraphicFramePr>
            <a:graphicFrameLocks noGrp="1"/>
          </p:cNvGraphicFramePr>
          <p:nvPr>
            <p:extLst>
              <p:ext uri="{D42A27DB-BD31-4B8C-83A1-F6EECF244321}">
                <p14:modId xmlns:p14="http://schemas.microsoft.com/office/powerpoint/2010/main" val="3993243679"/>
              </p:ext>
            </p:extLst>
          </p:nvPr>
        </p:nvGraphicFramePr>
        <p:xfrm>
          <a:off x="300508" y="1930838"/>
          <a:ext cx="11690112" cy="4568816"/>
        </p:xfrm>
        <a:graphic>
          <a:graphicData uri="http://schemas.openxmlformats.org/drawingml/2006/table">
            <a:tbl>
              <a:tblPr firstRow="1" firstCol="1" bandRow="1">
                <a:effectLst>
                  <a:outerShdw blurRad="50800" dist="38100" dir="2700000" algn="tl" rotWithShape="0">
                    <a:prstClr val="black">
                      <a:alpha val="40000"/>
                    </a:prstClr>
                  </a:outerShdw>
                </a:effectLst>
                <a:tableStyleId>{5C22544A-7EE6-4342-B048-85BDC9FD1C3A}</a:tableStyleId>
              </a:tblPr>
              <a:tblGrid>
                <a:gridCol w="1889891">
                  <a:extLst>
                    <a:ext uri="{9D8B030D-6E8A-4147-A177-3AD203B41FA5}">
                      <a16:colId xmlns:a16="http://schemas.microsoft.com/office/drawing/2014/main" val="26445469"/>
                    </a:ext>
                  </a:extLst>
                </a:gridCol>
                <a:gridCol w="3398982">
                  <a:extLst>
                    <a:ext uri="{9D8B030D-6E8A-4147-A177-3AD203B41FA5}">
                      <a16:colId xmlns:a16="http://schemas.microsoft.com/office/drawing/2014/main" val="2450339729"/>
                    </a:ext>
                  </a:extLst>
                </a:gridCol>
                <a:gridCol w="727059">
                  <a:extLst>
                    <a:ext uri="{9D8B030D-6E8A-4147-A177-3AD203B41FA5}">
                      <a16:colId xmlns:a16="http://schemas.microsoft.com/office/drawing/2014/main" val="4204224192"/>
                    </a:ext>
                  </a:extLst>
                </a:gridCol>
                <a:gridCol w="3175430">
                  <a:extLst>
                    <a:ext uri="{9D8B030D-6E8A-4147-A177-3AD203B41FA5}">
                      <a16:colId xmlns:a16="http://schemas.microsoft.com/office/drawing/2014/main" val="4248448450"/>
                    </a:ext>
                  </a:extLst>
                </a:gridCol>
                <a:gridCol w="735495">
                  <a:extLst>
                    <a:ext uri="{9D8B030D-6E8A-4147-A177-3AD203B41FA5}">
                      <a16:colId xmlns:a16="http://schemas.microsoft.com/office/drawing/2014/main" val="4091186402"/>
                    </a:ext>
                  </a:extLst>
                </a:gridCol>
                <a:gridCol w="974035">
                  <a:extLst>
                    <a:ext uri="{9D8B030D-6E8A-4147-A177-3AD203B41FA5}">
                      <a16:colId xmlns:a16="http://schemas.microsoft.com/office/drawing/2014/main" val="2710213859"/>
                    </a:ext>
                  </a:extLst>
                </a:gridCol>
                <a:gridCol w="789220">
                  <a:extLst>
                    <a:ext uri="{9D8B030D-6E8A-4147-A177-3AD203B41FA5}">
                      <a16:colId xmlns:a16="http://schemas.microsoft.com/office/drawing/2014/main" val="2981390096"/>
                    </a:ext>
                  </a:extLst>
                </a:gridCol>
              </a:tblGrid>
              <a:tr h="516517">
                <a:tc>
                  <a:txBody>
                    <a:bodyPr/>
                    <a:lstStyle/>
                    <a:p>
                      <a:pPr marL="0" marR="0" algn="l">
                        <a:spcBef>
                          <a:spcPts val="0"/>
                        </a:spcBef>
                        <a:spcAft>
                          <a:spcPts val="0"/>
                        </a:spcAft>
                        <a:tabLst>
                          <a:tab pos="5943600" algn="r"/>
                        </a:tabLst>
                      </a:pPr>
                      <a:r>
                        <a:rPr lang="en-US" sz="1100" b="0" dirty="0">
                          <a:solidFill>
                            <a:schemeClr val="accent3">
                              <a:lumMod val="50000"/>
                            </a:schemeClr>
                          </a:solidFill>
                          <a:effectLst/>
                          <a:latin typeface="Century Gothic" panose="020B0502020202020204" pitchFamily="34" charset="0"/>
                        </a:rPr>
                        <a:t>PROPOSED ACTION / ALTERNATIVE</a:t>
                      </a:r>
                      <a:endParaRPr lang="en-US" sz="14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marL="0" marR="0" algn="l">
                        <a:spcBef>
                          <a:spcPts val="0"/>
                        </a:spcBef>
                        <a:spcAft>
                          <a:spcPts val="0"/>
                        </a:spcAft>
                        <a:tabLst>
                          <a:tab pos="5943600" algn="r"/>
                        </a:tabLst>
                      </a:pPr>
                      <a:r>
                        <a:rPr lang="en-US" sz="1100" b="0" dirty="0">
                          <a:solidFill>
                            <a:srgbClr val="3A748C"/>
                          </a:solidFill>
                          <a:effectLst/>
                          <a:latin typeface="Century Gothic" panose="020B0502020202020204" pitchFamily="34" charset="0"/>
                        </a:rPr>
                        <a:t>BENEFITS</a:t>
                      </a:r>
                      <a:endParaRPr lang="en-US" sz="1400" b="0" dirty="0">
                        <a:solidFill>
                          <a:srgbClr val="3A748C"/>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CFE6EE"/>
                    </a:solidFill>
                  </a:tcPr>
                </a:tc>
                <a:tc>
                  <a:txBody>
                    <a:bodyPr/>
                    <a:lstStyle/>
                    <a:p>
                      <a:pPr marL="0" marR="0" algn="ctr">
                        <a:spcBef>
                          <a:spcPts val="0"/>
                        </a:spcBef>
                        <a:spcAft>
                          <a:spcPts val="0"/>
                        </a:spcAft>
                        <a:tabLst>
                          <a:tab pos="5943600" algn="r"/>
                        </a:tabLst>
                      </a:pPr>
                      <a:r>
                        <a:rPr lang="en-US" sz="1100" b="0" dirty="0">
                          <a:solidFill>
                            <a:srgbClr val="3A748C"/>
                          </a:solidFill>
                          <a:effectLst/>
                          <a:latin typeface="Century Gothic" panose="020B0502020202020204" pitchFamily="34" charset="0"/>
                        </a:rPr>
                        <a:t>BENEFITS IMPACT </a:t>
                      </a:r>
                      <a:endParaRPr lang="en-US" sz="1400" b="0" dirty="0">
                        <a:solidFill>
                          <a:srgbClr val="3A748C"/>
                        </a:solidFill>
                        <a:effectLst/>
                        <a:latin typeface="Century Gothic" panose="020B0502020202020204" pitchFamily="34" charset="0"/>
                      </a:endParaRPr>
                    </a:p>
                  </a:txBody>
                  <a:tcPr marL="0" marR="0"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CFE6EE"/>
                    </a:solidFill>
                  </a:tcPr>
                </a:tc>
                <a:tc>
                  <a:txBody>
                    <a:bodyPr/>
                    <a:lstStyle/>
                    <a:p>
                      <a:pPr marL="0" marR="0" algn="l">
                        <a:spcBef>
                          <a:spcPts val="0"/>
                        </a:spcBef>
                        <a:spcAft>
                          <a:spcPts val="0"/>
                        </a:spcAft>
                        <a:tabLst>
                          <a:tab pos="5943600" algn="r"/>
                        </a:tabLst>
                      </a:pPr>
                      <a:r>
                        <a:rPr lang="en-US" sz="1100" b="0" dirty="0">
                          <a:solidFill>
                            <a:srgbClr val="008080"/>
                          </a:solidFill>
                          <a:effectLst/>
                          <a:latin typeface="Century Gothic" panose="020B0502020202020204" pitchFamily="34" charset="0"/>
                        </a:rPr>
                        <a:t>COSTS</a:t>
                      </a:r>
                      <a:endParaRPr lang="en-US" sz="1100" b="0" dirty="0">
                        <a:solidFill>
                          <a:srgbClr val="00808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AE7E6"/>
                    </a:solidFill>
                  </a:tcPr>
                </a:tc>
                <a:tc>
                  <a:txBody>
                    <a:bodyPr/>
                    <a:lstStyle/>
                    <a:p>
                      <a:pPr marL="0" marR="0" algn="ctr">
                        <a:spcBef>
                          <a:spcPts val="0"/>
                        </a:spcBef>
                        <a:spcAft>
                          <a:spcPts val="0"/>
                        </a:spcAft>
                        <a:tabLst>
                          <a:tab pos="5943600" algn="r"/>
                        </a:tabLst>
                      </a:pPr>
                      <a:r>
                        <a:rPr lang="en-US" sz="1100" b="0" dirty="0">
                          <a:solidFill>
                            <a:srgbClr val="008080"/>
                          </a:solidFill>
                          <a:effectLst/>
                          <a:latin typeface="Century Gothic" panose="020B0502020202020204" pitchFamily="34" charset="0"/>
                        </a:rPr>
                        <a:t>COSTS IMPACT </a:t>
                      </a:r>
                      <a:endParaRPr lang="en-US" sz="1400" b="0" dirty="0">
                        <a:solidFill>
                          <a:srgbClr val="008080"/>
                        </a:solidFill>
                        <a:effectLst/>
                        <a:latin typeface="Century Gothic" panose="020B0502020202020204" pitchFamily="34" charset="0"/>
                      </a:endParaRPr>
                    </a:p>
                  </a:txBody>
                  <a:tcPr marL="0" marR="0"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AE7E6"/>
                    </a:solidFill>
                  </a:tcPr>
                </a:tc>
                <a:tc>
                  <a:txBody>
                    <a:bodyPr/>
                    <a:lstStyle/>
                    <a:p>
                      <a:pPr marL="0" marR="0" algn="ctr">
                        <a:spcBef>
                          <a:spcPts val="0"/>
                        </a:spcBef>
                        <a:spcAft>
                          <a:spcPts val="0"/>
                        </a:spcAft>
                        <a:tabLst>
                          <a:tab pos="5943600" algn="r"/>
                        </a:tabLst>
                      </a:pPr>
                      <a:r>
                        <a:rPr lang="en-US" sz="1100" b="0" dirty="0">
                          <a:solidFill>
                            <a:schemeClr val="accent3">
                              <a:lumMod val="50000"/>
                            </a:schemeClr>
                          </a:solidFill>
                          <a:effectLst/>
                          <a:latin typeface="Century Gothic" panose="020B0502020202020204" pitchFamily="34" charset="0"/>
                        </a:rPr>
                        <a:t>RATIO</a:t>
                      </a:r>
                      <a:endParaRPr lang="en-US" sz="1050" b="0" dirty="0">
                        <a:solidFill>
                          <a:schemeClr val="accent3">
                            <a:lumMod val="50000"/>
                          </a:schemeClr>
                        </a:solidFill>
                        <a:effectLst/>
                        <a:latin typeface="Century Gothic" panose="020B0502020202020204" pitchFamily="34" charset="0"/>
                      </a:endParaRPr>
                    </a:p>
                    <a:p>
                      <a:pPr marL="0" marR="0" algn="ctr">
                        <a:lnSpc>
                          <a:spcPct val="150000"/>
                        </a:lnSpc>
                        <a:spcBef>
                          <a:spcPts val="0"/>
                        </a:spcBef>
                        <a:spcAft>
                          <a:spcPts val="0"/>
                        </a:spcAft>
                        <a:tabLst>
                          <a:tab pos="5943600" algn="r"/>
                        </a:tabLst>
                      </a:pPr>
                      <a:r>
                        <a:rPr lang="en-US" sz="800" b="0" dirty="0">
                          <a:solidFill>
                            <a:schemeClr val="accent3">
                              <a:lumMod val="50000"/>
                            </a:schemeClr>
                          </a:solidFill>
                          <a:effectLst/>
                          <a:latin typeface="Century Gothic" panose="020B0502020202020204" pitchFamily="34" charset="0"/>
                        </a:rPr>
                        <a:t>BENEFITS : COSTS</a:t>
                      </a:r>
                      <a:endParaRPr lang="en-US" sz="105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marL="0" marR="0" algn="ctr">
                        <a:spcBef>
                          <a:spcPts val="0"/>
                        </a:spcBef>
                        <a:spcAft>
                          <a:spcPts val="0"/>
                        </a:spcAft>
                        <a:tabLst>
                          <a:tab pos="5943600" algn="r"/>
                        </a:tabLst>
                      </a:pPr>
                      <a:r>
                        <a:rPr lang="en-US" sz="1100" b="0" dirty="0">
                          <a:solidFill>
                            <a:schemeClr val="accent3">
                              <a:lumMod val="50000"/>
                            </a:schemeClr>
                          </a:solidFill>
                          <a:effectLst/>
                          <a:latin typeface="Century Gothic" panose="020B0502020202020204" pitchFamily="34" charset="0"/>
                        </a:rPr>
                        <a:t>RANKING</a:t>
                      </a:r>
                      <a:endParaRPr lang="en-US" sz="105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159611898"/>
                  </a:ext>
                </a:extLst>
              </a:tr>
              <a:tr h="1432667">
                <a:tc>
                  <a:txBody>
                    <a:bodyPr/>
                    <a:lstStyle/>
                    <a:p>
                      <a:pPr marL="0" marR="0">
                        <a:spcBef>
                          <a:spcPts val="0"/>
                        </a:spcBef>
                        <a:spcAft>
                          <a:spcPts val="0"/>
                        </a:spcAft>
                        <a:tabLst>
                          <a:tab pos="5943600" algn="r"/>
                        </a:tabLst>
                      </a:pPr>
                      <a:r>
                        <a:rPr lang="en-US" sz="1200" b="0" dirty="0">
                          <a:solidFill>
                            <a:schemeClr val="tx1"/>
                          </a:solidFill>
                          <a:effectLst/>
                          <a:latin typeface="Century Gothic" panose="020B0502020202020204" pitchFamily="34" charset="0"/>
                        </a:rPr>
                        <a:t>Sustain the physical location and create an online presence where customers can purchase product.</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rPr>
                        <a:t>Expand the customer base </a:t>
                      </a:r>
                      <a:br>
                        <a:rPr lang="en-US" sz="1200" b="0" dirty="0">
                          <a:effectLst/>
                          <a:latin typeface="Century Gothic" panose="020B0502020202020204" pitchFamily="34" charset="0"/>
                        </a:rPr>
                      </a:br>
                      <a:r>
                        <a:rPr lang="en-US" sz="1200" b="0" dirty="0">
                          <a:effectLst/>
                          <a:latin typeface="Century Gothic" panose="020B0502020202020204" pitchFamily="34" charset="0"/>
                        </a:rPr>
                        <a:t>and increase sales </a:t>
                      </a:r>
                    </a:p>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rPr>
                        <a:t>Maintain the personal shopping experience </a:t>
                      </a:r>
                    </a:p>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rPr>
                        <a:t>Improve credibility and brand awareness </a:t>
                      </a: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r>
                        <a:rPr lang="en-US" sz="1600" b="0" dirty="0">
                          <a:solidFill>
                            <a:srgbClr val="3A748C"/>
                          </a:solidFill>
                          <a:effectLst/>
                          <a:latin typeface="Century Gothic" panose="020B0502020202020204" pitchFamily="34" charset="0"/>
                        </a:rPr>
                        <a:t>2</a:t>
                      </a:r>
                      <a:endParaRPr lang="en-US" sz="1600" b="0" dirty="0">
                        <a:solidFill>
                          <a:srgbClr val="3A748C"/>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3F6"/>
                    </a:solidFill>
                  </a:tcPr>
                </a:tc>
                <a:tc>
                  <a:txBody>
                    <a:bodyPr/>
                    <a:lstStyle/>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Increase the amount of supplies</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Increase the number of employees </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Purchase and maintain software</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Design the website</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Distribute the product  </a:t>
                      </a: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r>
                        <a:rPr lang="en-US" sz="1600" b="0" dirty="0">
                          <a:solidFill>
                            <a:srgbClr val="008080"/>
                          </a:solidFill>
                          <a:effectLst/>
                          <a:latin typeface="Century Gothic" panose="020B0502020202020204" pitchFamily="34" charset="0"/>
                        </a:rPr>
                        <a:t>3</a:t>
                      </a:r>
                      <a:endParaRPr lang="en-US" sz="1600" b="0" dirty="0">
                        <a:solidFill>
                          <a:srgbClr val="00808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6F6"/>
                    </a:solidFill>
                  </a:tcPr>
                </a:tc>
                <a:tc>
                  <a:txBody>
                    <a:bodyPr/>
                    <a:lstStyle/>
                    <a:p>
                      <a:pPr marL="0" marR="0" algn="ctr">
                        <a:spcBef>
                          <a:spcPts val="0"/>
                        </a:spcBef>
                        <a:spcAft>
                          <a:spcPts val="0"/>
                        </a:spcAft>
                        <a:tabLst>
                          <a:tab pos="5943600" algn="r"/>
                        </a:tabLst>
                      </a:pPr>
                      <a:r>
                        <a:rPr lang="en-US" sz="1600" b="0" dirty="0">
                          <a:solidFill>
                            <a:schemeClr val="accent3">
                              <a:lumMod val="50000"/>
                            </a:schemeClr>
                          </a:solidFill>
                          <a:effectLst/>
                          <a:latin typeface="Century Gothic" panose="020B0502020202020204" pitchFamily="34" charset="0"/>
                        </a:rPr>
                        <a:t>2:3</a:t>
                      </a: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algn="ctr">
                        <a:spcBef>
                          <a:spcPts val="0"/>
                        </a:spcBef>
                        <a:spcAft>
                          <a:spcPts val="0"/>
                        </a:spcAft>
                        <a:tabLst>
                          <a:tab pos="5943600" algn="r"/>
                        </a:tabLst>
                      </a:pPr>
                      <a:r>
                        <a:rPr lang="en-US" sz="1600" b="0" dirty="0">
                          <a:solidFill>
                            <a:schemeClr val="accent3">
                              <a:lumMod val="50000"/>
                            </a:schemeClr>
                          </a:solidFill>
                          <a:effectLst/>
                          <a:latin typeface="Century Gothic" panose="020B0502020202020204" pitchFamily="34" charset="0"/>
                        </a:rPr>
                        <a:t>3</a:t>
                      </a: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extLst>
                  <a:ext uri="{0D108BD9-81ED-4DB2-BD59-A6C34878D82A}">
                    <a16:rowId xmlns:a16="http://schemas.microsoft.com/office/drawing/2014/main" val="2724165074"/>
                  </a:ext>
                </a:extLst>
              </a:tr>
              <a:tr h="1155865">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Vacate the physical location completely and sell product exclusively online.</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rPr>
                        <a:t>Decrease the cost of employee salaries</a:t>
                      </a:r>
                    </a:p>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rPr>
                        <a:t>Decrease the cost of office supplies</a:t>
                      </a:r>
                    </a:p>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rPr>
                        <a:t>Eliminate the cost of rent and utilities  </a:t>
                      </a: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r>
                        <a:rPr lang="en-US" sz="1600" b="0" dirty="0">
                          <a:solidFill>
                            <a:srgbClr val="3A748C"/>
                          </a:solidFill>
                          <a:effectLst/>
                          <a:latin typeface="Century Gothic" panose="020B0502020202020204" pitchFamily="34" charset="0"/>
                        </a:rPr>
                        <a:t>3</a:t>
                      </a:r>
                      <a:endParaRPr lang="en-US" sz="1600" b="0" dirty="0">
                        <a:solidFill>
                          <a:srgbClr val="3A748C"/>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3F6"/>
                    </a:solidFill>
                  </a:tcPr>
                </a:tc>
                <a:tc>
                  <a:txBody>
                    <a:bodyPr/>
                    <a:lstStyle/>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Purchase and maintain software</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Design the website</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Package and ship supplies</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Distribute the product </a:t>
                      </a: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r>
                        <a:rPr lang="en-US" sz="1600" b="0" dirty="0">
                          <a:solidFill>
                            <a:srgbClr val="008080"/>
                          </a:solidFill>
                          <a:effectLst/>
                          <a:latin typeface="Century Gothic" panose="020B0502020202020204" pitchFamily="34" charset="0"/>
                        </a:rPr>
                        <a:t>2</a:t>
                      </a:r>
                      <a:endParaRPr lang="en-US" sz="1600" b="0" dirty="0">
                        <a:solidFill>
                          <a:srgbClr val="00808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6F6"/>
                    </a:solidFill>
                  </a:tcPr>
                </a:tc>
                <a:tc>
                  <a:txBody>
                    <a:bodyPr/>
                    <a:lstStyle/>
                    <a:p>
                      <a:pPr marL="0" marR="0" algn="ctr">
                        <a:spcBef>
                          <a:spcPts val="0"/>
                        </a:spcBef>
                        <a:spcAft>
                          <a:spcPts val="0"/>
                        </a:spcAft>
                        <a:tabLst>
                          <a:tab pos="5943600" algn="r"/>
                        </a:tabLst>
                      </a:pPr>
                      <a:r>
                        <a:rPr lang="en-US" sz="1600" b="0" dirty="0">
                          <a:solidFill>
                            <a:schemeClr val="accent3">
                              <a:lumMod val="50000"/>
                            </a:schemeClr>
                          </a:solidFill>
                          <a:effectLst/>
                          <a:latin typeface="Century Gothic" panose="020B0502020202020204" pitchFamily="34" charset="0"/>
                        </a:rPr>
                        <a:t>3:2</a:t>
                      </a: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algn="ctr">
                        <a:spcBef>
                          <a:spcPts val="0"/>
                        </a:spcBef>
                        <a:spcAft>
                          <a:spcPts val="0"/>
                        </a:spcAft>
                        <a:tabLst>
                          <a:tab pos="5943600" algn="r"/>
                        </a:tabLst>
                      </a:pPr>
                      <a:r>
                        <a:rPr lang="en-US" sz="1600" b="0" dirty="0">
                          <a:solidFill>
                            <a:schemeClr val="accent3">
                              <a:lumMod val="50000"/>
                            </a:schemeClr>
                          </a:solidFill>
                          <a:effectLst/>
                          <a:latin typeface="Century Gothic" panose="020B0502020202020204" pitchFamily="34" charset="0"/>
                        </a:rPr>
                        <a:t>1</a:t>
                      </a: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extLst>
                  <a:ext uri="{0D108BD9-81ED-4DB2-BD59-A6C34878D82A}">
                    <a16:rowId xmlns:a16="http://schemas.microsoft.com/office/drawing/2014/main" val="1913777385"/>
                  </a:ext>
                </a:extLst>
              </a:tr>
              <a:tr h="1463767">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Downsize the physical location and create an online presence where customers can purchase product.</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rPr>
                        <a:t>Expand the customer base </a:t>
                      </a:r>
                      <a:br>
                        <a:rPr lang="en-US" sz="1200" b="0" dirty="0">
                          <a:effectLst/>
                          <a:latin typeface="Century Gothic" panose="020B0502020202020204" pitchFamily="34" charset="0"/>
                        </a:rPr>
                      </a:br>
                      <a:r>
                        <a:rPr lang="en-US" sz="1200" b="0" dirty="0">
                          <a:effectLst/>
                          <a:latin typeface="Century Gothic" panose="020B0502020202020204" pitchFamily="34" charset="0"/>
                        </a:rPr>
                        <a:t>and increase sales </a:t>
                      </a:r>
                    </a:p>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rPr>
                        <a:t>Maintain the personal shopping experience </a:t>
                      </a:r>
                    </a:p>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rPr>
                        <a:t>Decrease the cost of rent and utilities  </a:t>
                      </a: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r>
                        <a:rPr lang="en-US" sz="1600" b="0" dirty="0">
                          <a:solidFill>
                            <a:srgbClr val="3A748C"/>
                          </a:solidFill>
                          <a:effectLst/>
                          <a:latin typeface="Century Gothic" panose="020B0502020202020204" pitchFamily="34" charset="0"/>
                        </a:rPr>
                        <a:t>2</a:t>
                      </a:r>
                      <a:endParaRPr lang="en-US" sz="1600" b="0" dirty="0">
                        <a:solidFill>
                          <a:srgbClr val="3A748C"/>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3F6"/>
                    </a:solidFill>
                  </a:tcPr>
                </a:tc>
                <a:tc>
                  <a:txBody>
                    <a:bodyPr/>
                    <a:lstStyle/>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Move </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Purchase and maintain software</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Design the website</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Package and ship supplies</a:t>
                      </a:r>
                    </a:p>
                    <a:p>
                      <a:pPr marL="137160" marR="0" lvl="0" indent="-137160">
                        <a:spcBef>
                          <a:spcPts val="0"/>
                        </a:spcBef>
                        <a:spcAft>
                          <a:spcPts val="600"/>
                        </a:spcAft>
                        <a:buClr>
                          <a:srgbClr val="00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Distribute the product</a:t>
                      </a: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r>
                        <a:rPr lang="en-US" sz="1600" b="0" dirty="0">
                          <a:solidFill>
                            <a:srgbClr val="008080"/>
                          </a:solidFill>
                          <a:effectLst/>
                          <a:latin typeface="Century Gothic" panose="020B0502020202020204" pitchFamily="34" charset="0"/>
                        </a:rPr>
                        <a:t>2</a:t>
                      </a:r>
                      <a:endParaRPr lang="en-US" sz="1600" b="0" dirty="0">
                        <a:solidFill>
                          <a:srgbClr val="00808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6F6"/>
                    </a:solidFill>
                  </a:tcPr>
                </a:tc>
                <a:tc>
                  <a:txBody>
                    <a:bodyPr/>
                    <a:lstStyle/>
                    <a:p>
                      <a:pPr marL="0" marR="0" algn="ctr">
                        <a:spcBef>
                          <a:spcPts val="0"/>
                        </a:spcBef>
                        <a:spcAft>
                          <a:spcPts val="0"/>
                        </a:spcAft>
                        <a:tabLst>
                          <a:tab pos="5943600" algn="r"/>
                        </a:tabLst>
                      </a:pPr>
                      <a:r>
                        <a:rPr lang="en-US" sz="1600" b="0" dirty="0">
                          <a:solidFill>
                            <a:schemeClr val="accent3">
                              <a:lumMod val="50000"/>
                            </a:schemeClr>
                          </a:solidFill>
                          <a:effectLst/>
                          <a:latin typeface="Century Gothic" panose="020B0502020202020204" pitchFamily="34" charset="0"/>
                        </a:rPr>
                        <a:t>2:2</a:t>
                      </a: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algn="ctr">
                        <a:spcBef>
                          <a:spcPts val="0"/>
                        </a:spcBef>
                        <a:spcAft>
                          <a:spcPts val="0"/>
                        </a:spcAft>
                        <a:tabLst>
                          <a:tab pos="5943600" algn="r"/>
                        </a:tabLst>
                      </a:pPr>
                      <a:r>
                        <a:rPr lang="en-US" sz="1600" b="0" dirty="0">
                          <a:solidFill>
                            <a:schemeClr val="accent3">
                              <a:lumMod val="50000"/>
                            </a:schemeClr>
                          </a:solidFill>
                          <a:effectLst/>
                          <a:latin typeface="Century Gothic" panose="020B0502020202020204" pitchFamily="34" charset="0"/>
                        </a:rPr>
                        <a:t>2</a:t>
                      </a: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extLst>
                  <a:ext uri="{0D108BD9-81ED-4DB2-BD59-A6C34878D82A}">
                    <a16:rowId xmlns:a16="http://schemas.microsoft.com/office/drawing/2014/main" val="3588311535"/>
                  </a:ext>
                </a:extLst>
              </a:tr>
            </a:tbl>
          </a:graphicData>
        </a:graphic>
      </p:graphicFrame>
      <p:sp>
        <p:nvSpPr>
          <p:cNvPr id="4" name="Rectangle 3">
            <a:extLst>
              <a:ext uri="{FF2B5EF4-FFF2-40B4-BE49-F238E27FC236}">
                <a16:creationId xmlns:a16="http://schemas.microsoft.com/office/drawing/2014/main" id="{FB09B848-3C56-E5BE-757E-6F3573EC9AE3}"/>
              </a:ext>
            </a:extLst>
          </p:cNvPr>
          <p:cNvSpPr/>
          <p:nvPr/>
        </p:nvSpPr>
        <p:spPr>
          <a:xfrm>
            <a:off x="300508" y="1648624"/>
            <a:ext cx="4389120" cy="2286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1500" kern="100" spc="300" dirty="0">
                <a:solidFill>
                  <a:schemeClr val="tx1">
                    <a:lumMod val="50000"/>
                    <a:lumOff val="50000"/>
                  </a:schemeClr>
                </a:solidFill>
                <a:latin typeface="Century Gothic" panose="020B0502020202020204" pitchFamily="34" charset="0"/>
                <a:ea typeface="Calibri" panose="020F0502020204030204" pitchFamily="34" charset="0"/>
                <a:cs typeface="Times New Roman" panose="02020603050405020304" pitchFamily="18" charset="0"/>
              </a:rPr>
              <a:t>COST–BENEFIT ANALYSIS CHART</a:t>
            </a:r>
            <a:endParaRPr lang="en-US" sz="15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12" name="Group 11">
            <a:extLst>
              <a:ext uri="{FF2B5EF4-FFF2-40B4-BE49-F238E27FC236}">
                <a16:creationId xmlns:a16="http://schemas.microsoft.com/office/drawing/2014/main" id="{920896C8-FE93-FBE4-B97F-021CC0854D26}"/>
              </a:ext>
            </a:extLst>
          </p:cNvPr>
          <p:cNvGrpSpPr/>
          <p:nvPr/>
        </p:nvGrpSpPr>
        <p:grpSpPr>
          <a:xfrm>
            <a:off x="11196084" y="833270"/>
            <a:ext cx="794536" cy="991306"/>
            <a:chOff x="10514795" y="1095400"/>
            <a:chExt cx="1302830" cy="991306"/>
          </a:xfrm>
        </p:grpSpPr>
        <p:sp>
          <p:nvSpPr>
            <p:cNvPr id="10" name="TextBox 9">
              <a:extLst>
                <a:ext uri="{FF2B5EF4-FFF2-40B4-BE49-F238E27FC236}">
                  <a16:creationId xmlns:a16="http://schemas.microsoft.com/office/drawing/2014/main" id="{BCDF337F-7F92-9347-1052-9F0A4A40817D}"/>
                </a:ext>
              </a:extLst>
            </p:cNvPr>
            <p:cNvSpPr txBox="1"/>
            <p:nvPr/>
          </p:nvSpPr>
          <p:spPr>
            <a:xfrm>
              <a:off x="10514795" y="1509625"/>
              <a:ext cx="1302830" cy="577081"/>
            </a:xfrm>
            <a:prstGeom prst="rect">
              <a:avLst/>
            </a:prstGeom>
            <a:solidFill>
              <a:srgbClr val="E2E2E2"/>
            </a:solidFill>
          </p:spPr>
          <p:txBody>
            <a:bodyPr wrap="square" anchor="ctr" anchorCtr="0">
              <a:spAutoFit/>
            </a:bodyPr>
            <a:lstStyle/>
            <a:p>
              <a:pPr marL="0" marR="0" algn="ctr">
                <a:spcBef>
                  <a:spcPts val="0"/>
                </a:spcBef>
                <a:spcAft>
                  <a:spcPts val="0"/>
                </a:spcAft>
                <a:tabLst>
                  <a:tab pos="5943600" algn="r"/>
                </a:tabLst>
              </a:pPr>
              <a:r>
                <a:rPr lang="en-US" sz="1050" b="0" dirty="0">
                  <a:solidFill>
                    <a:schemeClr val="accent3">
                      <a:lumMod val="50000"/>
                    </a:schemeClr>
                  </a:solidFill>
                  <a:effectLst/>
                  <a:latin typeface="Century Gothic" panose="020B0502020202020204" pitchFamily="34" charset="0"/>
                </a:rPr>
                <a:t>3 – HIGH</a:t>
              </a:r>
            </a:p>
            <a:p>
              <a:pPr marL="0" marR="0" algn="ctr">
                <a:spcBef>
                  <a:spcPts val="0"/>
                </a:spcBef>
                <a:spcAft>
                  <a:spcPts val="0"/>
                </a:spcAft>
                <a:tabLst>
                  <a:tab pos="5943600" algn="r"/>
                </a:tabLst>
              </a:pPr>
              <a:r>
                <a:rPr lang="en-US" sz="1050" dirty="0">
                  <a:solidFill>
                    <a:schemeClr val="accent3">
                      <a:lumMod val="50000"/>
                    </a:schemeClr>
                  </a:solidFill>
                  <a:latin typeface="Century Gothic" panose="020B0502020202020204" pitchFamily="34" charset="0"/>
                </a:rPr>
                <a:t>2 – MED</a:t>
              </a:r>
            </a:p>
            <a:p>
              <a:pPr marL="0" marR="0" algn="ctr">
                <a:spcBef>
                  <a:spcPts val="0"/>
                </a:spcBef>
                <a:spcAft>
                  <a:spcPts val="0"/>
                </a:spcAft>
                <a:tabLst>
                  <a:tab pos="5943600" algn="r"/>
                </a:tabLst>
              </a:pPr>
              <a:r>
                <a:rPr lang="en-US" sz="1050" b="0" dirty="0">
                  <a:solidFill>
                    <a:schemeClr val="accent3">
                      <a:lumMod val="50000"/>
                    </a:schemeClr>
                  </a:solidFill>
                  <a:effectLst/>
                  <a:latin typeface="Century Gothic" panose="020B0502020202020204" pitchFamily="34" charset="0"/>
                </a:rPr>
                <a:t>1 – LOW</a:t>
              </a:r>
            </a:p>
          </p:txBody>
        </p:sp>
        <p:sp>
          <p:nvSpPr>
            <p:cNvPr id="11" name="TextBox 10">
              <a:extLst>
                <a:ext uri="{FF2B5EF4-FFF2-40B4-BE49-F238E27FC236}">
                  <a16:creationId xmlns:a16="http://schemas.microsoft.com/office/drawing/2014/main" id="{43A7F856-28C3-0B7B-8EED-9D1EC8086DD8}"/>
                </a:ext>
              </a:extLst>
            </p:cNvPr>
            <p:cNvSpPr txBox="1"/>
            <p:nvPr/>
          </p:nvSpPr>
          <p:spPr>
            <a:xfrm>
              <a:off x="10514795" y="1095400"/>
              <a:ext cx="1302830" cy="411480"/>
            </a:xfrm>
            <a:prstGeom prst="rect">
              <a:avLst/>
            </a:prstGeom>
            <a:solidFill>
              <a:schemeClr val="accent3">
                <a:lumMod val="75000"/>
              </a:schemeClr>
            </a:solidFill>
          </p:spPr>
          <p:txBody>
            <a:bodyPr wrap="square">
              <a:spAutoFit/>
            </a:bodyPr>
            <a:lstStyle/>
            <a:p>
              <a:pPr marL="0" marR="0" algn="ctr">
                <a:spcBef>
                  <a:spcPts val="0"/>
                </a:spcBef>
                <a:spcAft>
                  <a:spcPts val="0"/>
                </a:spcAft>
                <a:tabLst>
                  <a:tab pos="5943600" algn="r"/>
                </a:tabLst>
              </a:pPr>
              <a:r>
                <a:rPr lang="en-US" sz="1050" dirty="0">
                  <a:solidFill>
                    <a:schemeClr val="accent3">
                      <a:lumMod val="20000"/>
                      <a:lumOff val="80000"/>
                    </a:schemeClr>
                  </a:solidFill>
                  <a:effectLst/>
                  <a:latin typeface="Century Gothic" panose="020B0502020202020204" pitchFamily="34" charset="0"/>
                </a:rPr>
                <a:t>IMPACT SCORES</a:t>
              </a:r>
              <a:endParaRPr lang="en-US" sz="1050" b="0" dirty="0">
                <a:solidFill>
                  <a:schemeClr val="accent3">
                    <a:lumMod val="20000"/>
                    <a:lumOff val="80000"/>
                  </a:schemeClr>
                </a:solidFill>
                <a:effectLst/>
                <a:latin typeface="Century Gothic" panose="020B0502020202020204" pitchFamily="34" charset="0"/>
              </a:endParaRPr>
            </a:p>
          </p:txBody>
        </p:sp>
      </p:grpSp>
    </p:spTree>
    <p:extLst>
      <p:ext uri="{BB962C8B-B14F-4D97-AF65-F5344CB8AC3E}">
        <p14:creationId xmlns:p14="http://schemas.microsoft.com/office/powerpoint/2010/main" val="45211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E471D06-BC91-4894-5708-7C07BB22D58C}"/>
              </a:ext>
            </a:extLst>
          </p:cNvPr>
          <p:cNvSpPr/>
          <p:nvPr/>
        </p:nvSpPr>
        <p:spPr>
          <a:xfrm>
            <a:off x="8303740" y="0"/>
            <a:ext cx="3891367" cy="731520"/>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r>
              <a:rPr lang="en-US" sz="2400" kern="1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COST-BENEFIT ANALYSIS</a:t>
            </a:r>
            <a:endParaRPr lang="en-US" sz="24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6FDB59CB-2A88-326F-B50C-13DD5449741C}"/>
              </a:ext>
            </a:extLst>
          </p:cNvPr>
          <p:cNvSpPr/>
          <p:nvPr/>
        </p:nvSpPr>
        <p:spPr>
          <a:xfrm>
            <a:off x="300510" y="1074016"/>
            <a:ext cx="8003230" cy="46815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Enter a brief description of the project </a:t>
            </a:r>
            <a:endParaRPr lang="en-US" dirty="0">
              <a:solidFill>
                <a:schemeClr val="tx1">
                  <a:lumMod val="75000"/>
                  <a:lumOff val="25000"/>
                </a:schemeClr>
              </a:solidFill>
              <a:latin typeface="Century Gothic" panose="020B0502020202020204" pitchFamily="34" charset="0"/>
            </a:endParaRPr>
          </a:p>
        </p:txBody>
      </p:sp>
      <p:sp>
        <p:nvSpPr>
          <p:cNvPr id="5" name="Rectangle 4">
            <a:extLst>
              <a:ext uri="{FF2B5EF4-FFF2-40B4-BE49-F238E27FC236}">
                <a16:creationId xmlns:a16="http://schemas.microsoft.com/office/drawing/2014/main" id="{3E3C2C58-2014-1BD3-9E5A-1F38662690B2}"/>
              </a:ext>
            </a:extLst>
          </p:cNvPr>
          <p:cNvSpPr/>
          <p:nvPr/>
        </p:nvSpPr>
        <p:spPr>
          <a:xfrm>
            <a:off x="300508" y="827863"/>
            <a:ext cx="3665701" cy="32004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1500" kern="100" spc="300" dirty="0">
                <a:solidFill>
                  <a:schemeClr val="tx1">
                    <a:lumMod val="50000"/>
                    <a:lumOff val="50000"/>
                  </a:schemeClr>
                </a:solidFill>
                <a:latin typeface="Century Gothic" panose="020B0502020202020204" pitchFamily="34" charset="0"/>
                <a:ea typeface="Calibri" panose="020F0502020204030204" pitchFamily="34" charset="0"/>
                <a:cs typeface="Times New Roman" panose="02020603050405020304" pitchFamily="18" charset="0"/>
              </a:rPr>
              <a:t>PROJECT GOAL</a:t>
            </a:r>
            <a:endParaRPr lang="en-US" sz="15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CCB94B9D-E67D-8C50-5ACC-7E8AB89C3A87}"/>
              </a:ext>
            </a:extLst>
          </p:cNvPr>
          <p:cNvSpPr/>
          <p:nvPr/>
        </p:nvSpPr>
        <p:spPr>
          <a:xfrm>
            <a:off x="0" y="0"/>
            <a:ext cx="8303740" cy="731520"/>
          </a:xfrm>
          <a:prstGeom prst="rect">
            <a:avLst/>
          </a:prstGeom>
          <a:solidFill>
            <a:srgbClr val="D7EAEE"/>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r>
              <a:rPr lang="en-US" sz="3200" kern="100" dirty="0">
                <a:solidFill>
                  <a:srgbClr val="007070"/>
                </a:solidFill>
                <a:latin typeface="Century Gothic" panose="020B0502020202020204" pitchFamily="34" charset="0"/>
                <a:ea typeface="Calibri" panose="020F0502020204030204" pitchFamily="34" charset="0"/>
                <a:cs typeface="Times New Roman" panose="02020603050405020304" pitchFamily="18" charset="0"/>
              </a:rPr>
              <a:t>Project Title </a:t>
            </a:r>
            <a:endParaRPr lang="en-US" sz="3200" kern="100" dirty="0">
              <a:solidFill>
                <a:srgbClr val="00707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87EC1A6F-C6E9-0954-BC63-FC5DEA799EC6}"/>
              </a:ext>
            </a:extLst>
          </p:cNvPr>
          <p:cNvGraphicFramePr>
            <a:graphicFrameLocks noGrp="1"/>
          </p:cNvGraphicFramePr>
          <p:nvPr>
            <p:extLst>
              <p:ext uri="{D42A27DB-BD31-4B8C-83A1-F6EECF244321}">
                <p14:modId xmlns:p14="http://schemas.microsoft.com/office/powerpoint/2010/main" val="1100441672"/>
              </p:ext>
            </p:extLst>
          </p:nvPr>
        </p:nvGraphicFramePr>
        <p:xfrm>
          <a:off x="300508" y="1930838"/>
          <a:ext cx="11690112" cy="4568816"/>
        </p:xfrm>
        <a:graphic>
          <a:graphicData uri="http://schemas.openxmlformats.org/drawingml/2006/table">
            <a:tbl>
              <a:tblPr firstRow="1" firstCol="1" bandRow="1">
                <a:effectLst>
                  <a:outerShdw blurRad="50800" dist="38100" dir="2700000" algn="tl" rotWithShape="0">
                    <a:prstClr val="black">
                      <a:alpha val="40000"/>
                    </a:prstClr>
                  </a:outerShdw>
                </a:effectLst>
                <a:tableStyleId>{5C22544A-7EE6-4342-B048-85BDC9FD1C3A}</a:tableStyleId>
              </a:tblPr>
              <a:tblGrid>
                <a:gridCol w="1889891">
                  <a:extLst>
                    <a:ext uri="{9D8B030D-6E8A-4147-A177-3AD203B41FA5}">
                      <a16:colId xmlns:a16="http://schemas.microsoft.com/office/drawing/2014/main" val="26445469"/>
                    </a:ext>
                  </a:extLst>
                </a:gridCol>
                <a:gridCol w="3398982">
                  <a:extLst>
                    <a:ext uri="{9D8B030D-6E8A-4147-A177-3AD203B41FA5}">
                      <a16:colId xmlns:a16="http://schemas.microsoft.com/office/drawing/2014/main" val="2450339729"/>
                    </a:ext>
                  </a:extLst>
                </a:gridCol>
                <a:gridCol w="727059">
                  <a:extLst>
                    <a:ext uri="{9D8B030D-6E8A-4147-A177-3AD203B41FA5}">
                      <a16:colId xmlns:a16="http://schemas.microsoft.com/office/drawing/2014/main" val="4204224192"/>
                    </a:ext>
                  </a:extLst>
                </a:gridCol>
                <a:gridCol w="3175430">
                  <a:extLst>
                    <a:ext uri="{9D8B030D-6E8A-4147-A177-3AD203B41FA5}">
                      <a16:colId xmlns:a16="http://schemas.microsoft.com/office/drawing/2014/main" val="4248448450"/>
                    </a:ext>
                  </a:extLst>
                </a:gridCol>
                <a:gridCol w="735495">
                  <a:extLst>
                    <a:ext uri="{9D8B030D-6E8A-4147-A177-3AD203B41FA5}">
                      <a16:colId xmlns:a16="http://schemas.microsoft.com/office/drawing/2014/main" val="4091186402"/>
                    </a:ext>
                  </a:extLst>
                </a:gridCol>
                <a:gridCol w="974035">
                  <a:extLst>
                    <a:ext uri="{9D8B030D-6E8A-4147-A177-3AD203B41FA5}">
                      <a16:colId xmlns:a16="http://schemas.microsoft.com/office/drawing/2014/main" val="2710213859"/>
                    </a:ext>
                  </a:extLst>
                </a:gridCol>
                <a:gridCol w="789220">
                  <a:extLst>
                    <a:ext uri="{9D8B030D-6E8A-4147-A177-3AD203B41FA5}">
                      <a16:colId xmlns:a16="http://schemas.microsoft.com/office/drawing/2014/main" val="2981390096"/>
                    </a:ext>
                  </a:extLst>
                </a:gridCol>
              </a:tblGrid>
              <a:tr h="516517">
                <a:tc>
                  <a:txBody>
                    <a:bodyPr/>
                    <a:lstStyle/>
                    <a:p>
                      <a:pPr marL="0" marR="0" algn="l">
                        <a:spcBef>
                          <a:spcPts val="0"/>
                        </a:spcBef>
                        <a:spcAft>
                          <a:spcPts val="0"/>
                        </a:spcAft>
                        <a:tabLst>
                          <a:tab pos="5943600" algn="r"/>
                        </a:tabLst>
                      </a:pPr>
                      <a:r>
                        <a:rPr lang="en-US" sz="1100" b="0" dirty="0">
                          <a:solidFill>
                            <a:schemeClr val="accent3">
                              <a:lumMod val="50000"/>
                            </a:schemeClr>
                          </a:solidFill>
                          <a:effectLst/>
                          <a:latin typeface="Century Gothic" panose="020B0502020202020204" pitchFamily="34" charset="0"/>
                        </a:rPr>
                        <a:t>PROPOSED ACTION / ALTERNATIVE</a:t>
                      </a:r>
                      <a:endParaRPr lang="en-US" sz="14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marL="0" marR="0" algn="l">
                        <a:spcBef>
                          <a:spcPts val="0"/>
                        </a:spcBef>
                        <a:spcAft>
                          <a:spcPts val="0"/>
                        </a:spcAft>
                        <a:tabLst>
                          <a:tab pos="5943600" algn="r"/>
                        </a:tabLst>
                      </a:pPr>
                      <a:r>
                        <a:rPr lang="en-US" sz="1100" b="0" dirty="0">
                          <a:solidFill>
                            <a:srgbClr val="3A748C"/>
                          </a:solidFill>
                          <a:effectLst/>
                          <a:latin typeface="Century Gothic" panose="020B0502020202020204" pitchFamily="34" charset="0"/>
                        </a:rPr>
                        <a:t>BENEFITS</a:t>
                      </a:r>
                      <a:endParaRPr lang="en-US" sz="1400" b="0" dirty="0">
                        <a:solidFill>
                          <a:srgbClr val="3A748C"/>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CFE6EE"/>
                    </a:solidFill>
                  </a:tcPr>
                </a:tc>
                <a:tc>
                  <a:txBody>
                    <a:bodyPr/>
                    <a:lstStyle/>
                    <a:p>
                      <a:pPr marL="0" marR="0" algn="ctr">
                        <a:spcBef>
                          <a:spcPts val="0"/>
                        </a:spcBef>
                        <a:spcAft>
                          <a:spcPts val="0"/>
                        </a:spcAft>
                        <a:tabLst>
                          <a:tab pos="5943600" algn="r"/>
                        </a:tabLst>
                      </a:pPr>
                      <a:r>
                        <a:rPr lang="en-US" sz="1100" b="0" dirty="0">
                          <a:solidFill>
                            <a:srgbClr val="3A748C"/>
                          </a:solidFill>
                          <a:effectLst/>
                          <a:latin typeface="Century Gothic" panose="020B0502020202020204" pitchFamily="34" charset="0"/>
                        </a:rPr>
                        <a:t>BENEFITS IMPACT </a:t>
                      </a:r>
                      <a:endParaRPr lang="en-US" sz="1400" b="0" dirty="0">
                        <a:solidFill>
                          <a:srgbClr val="3A748C"/>
                        </a:solidFill>
                        <a:effectLst/>
                        <a:latin typeface="Century Gothic" panose="020B0502020202020204" pitchFamily="34" charset="0"/>
                      </a:endParaRPr>
                    </a:p>
                  </a:txBody>
                  <a:tcPr marL="0" marR="0"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CFE6EE"/>
                    </a:solidFill>
                  </a:tcPr>
                </a:tc>
                <a:tc>
                  <a:txBody>
                    <a:bodyPr/>
                    <a:lstStyle/>
                    <a:p>
                      <a:pPr marL="0" marR="0" algn="l">
                        <a:spcBef>
                          <a:spcPts val="0"/>
                        </a:spcBef>
                        <a:spcAft>
                          <a:spcPts val="0"/>
                        </a:spcAft>
                        <a:tabLst>
                          <a:tab pos="5943600" algn="r"/>
                        </a:tabLst>
                      </a:pPr>
                      <a:r>
                        <a:rPr lang="en-US" sz="1100" b="0" dirty="0">
                          <a:solidFill>
                            <a:srgbClr val="008080"/>
                          </a:solidFill>
                          <a:effectLst/>
                          <a:latin typeface="Century Gothic" panose="020B0502020202020204" pitchFamily="34" charset="0"/>
                        </a:rPr>
                        <a:t>COSTS</a:t>
                      </a:r>
                      <a:endParaRPr lang="en-US" sz="1100" b="0" dirty="0">
                        <a:solidFill>
                          <a:srgbClr val="00808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AE7E6"/>
                    </a:solidFill>
                  </a:tcPr>
                </a:tc>
                <a:tc>
                  <a:txBody>
                    <a:bodyPr/>
                    <a:lstStyle/>
                    <a:p>
                      <a:pPr marL="0" marR="0" algn="ctr">
                        <a:spcBef>
                          <a:spcPts val="0"/>
                        </a:spcBef>
                        <a:spcAft>
                          <a:spcPts val="0"/>
                        </a:spcAft>
                        <a:tabLst>
                          <a:tab pos="5943600" algn="r"/>
                        </a:tabLst>
                      </a:pPr>
                      <a:r>
                        <a:rPr lang="en-US" sz="1100" b="0" dirty="0">
                          <a:solidFill>
                            <a:srgbClr val="008080"/>
                          </a:solidFill>
                          <a:effectLst/>
                          <a:latin typeface="Century Gothic" panose="020B0502020202020204" pitchFamily="34" charset="0"/>
                        </a:rPr>
                        <a:t>COSTS IMPACT </a:t>
                      </a:r>
                      <a:endParaRPr lang="en-US" sz="1400" b="0" dirty="0">
                        <a:solidFill>
                          <a:srgbClr val="008080"/>
                        </a:solidFill>
                        <a:effectLst/>
                        <a:latin typeface="Century Gothic" panose="020B0502020202020204" pitchFamily="34" charset="0"/>
                      </a:endParaRPr>
                    </a:p>
                  </a:txBody>
                  <a:tcPr marL="0" marR="0"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AE7E6"/>
                    </a:solidFill>
                  </a:tcPr>
                </a:tc>
                <a:tc>
                  <a:txBody>
                    <a:bodyPr/>
                    <a:lstStyle/>
                    <a:p>
                      <a:pPr marL="0" marR="0" algn="ctr">
                        <a:spcBef>
                          <a:spcPts val="0"/>
                        </a:spcBef>
                        <a:spcAft>
                          <a:spcPts val="0"/>
                        </a:spcAft>
                        <a:tabLst>
                          <a:tab pos="5943600" algn="r"/>
                        </a:tabLst>
                      </a:pPr>
                      <a:r>
                        <a:rPr lang="en-US" sz="1100" b="0" dirty="0">
                          <a:solidFill>
                            <a:schemeClr val="accent3">
                              <a:lumMod val="50000"/>
                            </a:schemeClr>
                          </a:solidFill>
                          <a:effectLst/>
                          <a:latin typeface="Century Gothic" panose="020B0502020202020204" pitchFamily="34" charset="0"/>
                        </a:rPr>
                        <a:t>RATIO</a:t>
                      </a:r>
                      <a:endParaRPr lang="en-US" sz="1050" b="0" dirty="0">
                        <a:solidFill>
                          <a:schemeClr val="accent3">
                            <a:lumMod val="50000"/>
                          </a:schemeClr>
                        </a:solidFill>
                        <a:effectLst/>
                        <a:latin typeface="Century Gothic" panose="020B0502020202020204" pitchFamily="34" charset="0"/>
                      </a:endParaRPr>
                    </a:p>
                    <a:p>
                      <a:pPr marL="0" marR="0" algn="ctr">
                        <a:lnSpc>
                          <a:spcPct val="150000"/>
                        </a:lnSpc>
                        <a:spcBef>
                          <a:spcPts val="0"/>
                        </a:spcBef>
                        <a:spcAft>
                          <a:spcPts val="0"/>
                        </a:spcAft>
                        <a:tabLst>
                          <a:tab pos="5943600" algn="r"/>
                        </a:tabLst>
                      </a:pPr>
                      <a:r>
                        <a:rPr lang="en-US" sz="800" b="0" dirty="0">
                          <a:solidFill>
                            <a:schemeClr val="accent3">
                              <a:lumMod val="50000"/>
                            </a:schemeClr>
                          </a:solidFill>
                          <a:effectLst/>
                          <a:latin typeface="Century Gothic" panose="020B0502020202020204" pitchFamily="34" charset="0"/>
                        </a:rPr>
                        <a:t>BENEFITS : COSTS</a:t>
                      </a:r>
                      <a:endParaRPr lang="en-US" sz="105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marL="0" marR="0" algn="ctr">
                        <a:spcBef>
                          <a:spcPts val="0"/>
                        </a:spcBef>
                        <a:spcAft>
                          <a:spcPts val="0"/>
                        </a:spcAft>
                        <a:tabLst>
                          <a:tab pos="5943600" algn="r"/>
                        </a:tabLst>
                      </a:pPr>
                      <a:r>
                        <a:rPr lang="en-US" sz="1100" b="0" dirty="0">
                          <a:solidFill>
                            <a:schemeClr val="accent3">
                              <a:lumMod val="50000"/>
                            </a:schemeClr>
                          </a:solidFill>
                          <a:effectLst/>
                          <a:latin typeface="Century Gothic" panose="020B0502020202020204" pitchFamily="34" charset="0"/>
                        </a:rPr>
                        <a:t>RANKING</a:t>
                      </a:r>
                      <a:endParaRPr lang="en-US" sz="105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0" marR="0"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159611898"/>
                  </a:ext>
                </a:extLst>
              </a:tr>
              <a:tr h="1432667">
                <a:tc>
                  <a:txBody>
                    <a:bodyPr/>
                    <a:lstStyle/>
                    <a:p>
                      <a:pPr marL="0" marR="0">
                        <a:spcBef>
                          <a:spcPts val="0"/>
                        </a:spcBef>
                        <a:spcAft>
                          <a:spcPts val="0"/>
                        </a:spcAft>
                        <a:tabLst>
                          <a:tab pos="5943600" algn="r"/>
                        </a:tabLs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ea typeface="Calibri" panose="020F0502020204030204" pitchFamily="34" charset="0"/>
                          <a:cs typeface="Times New Roman" panose="02020603050405020304" pitchFamily="18" charset="0"/>
                        </a:rPr>
                        <a:t>Benefit One</a:t>
                      </a: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endParaRPr lang="en-US" sz="1600" b="0" dirty="0">
                        <a:solidFill>
                          <a:srgbClr val="3A748C"/>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3F6"/>
                    </a:solidFill>
                  </a:tcPr>
                </a:tc>
                <a:tc>
                  <a:txBody>
                    <a:bodyPr/>
                    <a:lstStyle/>
                    <a:p>
                      <a:pPr marL="137160" marR="0" lvl="0" indent="-137160">
                        <a:spcBef>
                          <a:spcPts val="0"/>
                        </a:spcBef>
                        <a:spcAft>
                          <a:spcPts val="600"/>
                        </a:spcAft>
                        <a:buClr>
                          <a:srgbClr val="01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Cost One</a:t>
                      </a:r>
                    </a:p>
                    <a:p>
                      <a:pPr marL="137160" marR="0" lvl="0" indent="-137160">
                        <a:spcBef>
                          <a:spcPts val="0"/>
                        </a:spcBef>
                        <a:spcAft>
                          <a:spcPts val="600"/>
                        </a:spcAft>
                        <a:buClr>
                          <a:srgbClr val="01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ea typeface="Calibri" panose="020F0502020204030204" pitchFamily="34" charset="0"/>
                          <a:cs typeface="Times New Roman" panose="02020603050405020304" pitchFamily="18" charset="0"/>
                        </a:rPr>
                        <a:t>Cost Two</a:t>
                      </a: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endParaRPr lang="en-US" sz="1600" b="0" dirty="0">
                        <a:solidFill>
                          <a:srgbClr val="00808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6F6"/>
                    </a:solidFill>
                  </a:tcPr>
                </a:tc>
                <a:tc>
                  <a:txBody>
                    <a:bodyPr/>
                    <a:lstStyle/>
                    <a:p>
                      <a:pPr marL="0" marR="0" algn="ctr">
                        <a:spcBef>
                          <a:spcPts val="0"/>
                        </a:spcBef>
                        <a:spcAft>
                          <a:spcPts val="0"/>
                        </a:spcAft>
                        <a:tabLst>
                          <a:tab pos="5943600" algn="r"/>
                        </a:tabLst>
                      </a:pP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algn="ctr">
                        <a:spcBef>
                          <a:spcPts val="0"/>
                        </a:spcBef>
                        <a:spcAft>
                          <a:spcPts val="0"/>
                        </a:spcAft>
                        <a:tabLst>
                          <a:tab pos="5943600" algn="r"/>
                        </a:tabLst>
                      </a:pP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extLst>
                  <a:ext uri="{0D108BD9-81ED-4DB2-BD59-A6C34878D82A}">
                    <a16:rowId xmlns:a16="http://schemas.microsoft.com/office/drawing/2014/main" val="2724165074"/>
                  </a:ext>
                </a:extLst>
              </a:tr>
              <a:tr h="1155865">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ea typeface="Calibri" panose="020F0502020204030204" pitchFamily="34" charset="0"/>
                          <a:cs typeface="Times New Roman" panose="02020603050405020304" pitchFamily="18" charset="0"/>
                        </a:rPr>
                        <a:t>Benefit One</a:t>
                      </a:r>
                    </a:p>
                    <a:p>
                      <a:pPr marL="137160" marR="0" lvl="0" indent="-137160">
                        <a:spcBef>
                          <a:spcPts val="0"/>
                        </a:spcBef>
                        <a:spcAft>
                          <a:spcPts val="600"/>
                        </a:spcAft>
                        <a:buClr>
                          <a:srgbClr val="3A748C"/>
                        </a:buClr>
                        <a:buSzPct val="120000"/>
                        <a:buFont typeface="Arial" panose="020B0604020202020204" pitchFamily="34" charset="0"/>
                        <a:buChar char="•"/>
                        <a:tabLst/>
                      </a:pPr>
                      <a:r>
                        <a:rPr lang="en-US" sz="1200" b="0" dirty="0">
                          <a:effectLst/>
                          <a:latin typeface="Century Gothic" panose="020B0502020202020204" pitchFamily="34" charset="0"/>
                          <a:ea typeface="Calibri" panose="020F0502020204030204" pitchFamily="34" charset="0"/>
                          <a:cs typeface="Times New Roman" panose="02020603050405020304" pitchFamily="18" charset="0"/>
                        </a:rPr>
                        <a:t>Benefit Two</a:t>
                      </a:r>
                    </a:p>
                    <a:p>
                      <a:pPr marL="137160" marR="0" lvl="0" indent="-137160">
                        <a:spcBef>
                          <a:spcPts val="0"/>
                        </a:spcBef>
                        <a:spcAft>
                          <a:spcPts val="600"/>
                        </a:spcAft>
                        <a:buClr>
                          <a:srgbClr val="3A748C"/>
                        </a:buClr>
                        <a:buSzPct val="120000"/>
                        <a:buFont typeface="Arial" panose="020B0604020202020204" pitchFamily="34" charset="0"/>
                        <a:buChar char="•"/>
                        <a:tabLst/>
                      </a:pP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endParaRPr lang="en-US" sz="1600" b="0" dirty="0">
                        <a:solidFill>
                          <a:srgbClr val="3A748C"/>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3F6"/>
                    </a:solidFill>
                  </a:tcPr>
                </a:tc>
                <a:tc>
                  <a:txBody>
                    <a:bodyPr/>
                    <a:lstStyle/>
                    <a:p>
                      <a:pPr marL="137160" marR="0" lvl="0" indent="-137160">
                        <a:spcBef>
                          <a:spcPts val="0"/>
                        </a:spcBef>
                        <a:spcAft>
                          <a:spcPts val="600"/>
                        </a:spcAft>
                        <a:buClr>
                          <a:srgbClr val="01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Cost One</a:t>
                      </a: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endParaRPr lang="en-US" sz="1600" b="0" dirty="0">
                        <a:solidFill>
                          <a:srgbClr val="00808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6F6"/>
                    </a:solidFill>
                  </a:tcPr>
                </a:tc>
                <a:tc>
                  <a:txBody>
                    <a:bodyPr/>
                    <a:lstStyle/>
                    <a:p>
                      <a:pPr marL="0" marR="0" algn="ctr">
                        <a:spcBef>
                          <a:spcPts val="0"/>
                        </a:spcBef>
                        <a:spcAft>
                          <a:spcPts val="0"/>
                        </a:spcAft>
                        <a:tabLst>
                          <a:tab pos="5943600" algn="r"/>
                        </a:tabLst>
                      </a:pP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algn="ctr">
                        <a:spcBef>
                          <a:spcPts val="0"/>
                        </a:spcBef>
                        <a:spcAft>
                          <a:spcPts val="0"/>
                        </a:spcAft>
                        <a:tabLst>
                          <a:tab pos="5943600" algn="r"/>
                        </a:tabLst>
                      </a:pP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extLst>
                  <a:ext uri="{0D108BD9-81ED-4DB2-BD59-A6C34878D82A}">
                    <a16:rowId xmlns:a16="http://schemas.microsoft.com/office/drawing/2014/main" val="1913777385"/>
                  </a:ext>
                </a:extLst>
              </a:tr>
              <a:tr h="1463767">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137160" marR="0" lvl="0" indent="-137160" algn="l" defTabSz="914400" rtl="0" eaLnBrk="1" fontAlgn="auto" latinLnBrk="0" hangingPunct="1">
                        <a:lnSpc>
                          <a:spcPct val="100000"/>
                        </a:lnSpc>
                        <a:spcBef>
                          <a:spcPts val="0"/>
                        </a:spcBef>
                        <a:spcAft>
                          <a:spcPts val="600"/>
                        </a:spcAft>
                        <a:buClr>
                          <a:srgbClr val="3A748C"/>
                        </a:buClr>
                        <a:buSzPct val="120000"/>
                        <a:buFont typeface="Arial" panose="020B0604020202020204" pitchFamily="34" charset="0"/>
                        <a:buChar char="•"/>
                        <a:tabLst/>
                        <a:defRPr/>
                      </a:pPr>
                      <a:r>
                        <a:rPr lang="en-US" sz="1200" b="0" dirty="0">
                          <a:effectLst/>
                          <a:latin typeface="Century Gothic" panose="020B0502020202020204" pitchFamily="34" charset="0"/>
                          <a:ea typeface="Calibri" panose="020F0502020204030204" pitchFamily="34" charset="0"/>
                          <a:cs typeface="Times New Roman" panose="02020603050405020304" pitchFamily="18" charset="0"/>
                        </a:rPr>
                        <a:t>Benefit One</a:t>
                      </a:r>
                    </a:p>
                    <a:p>
                      <a:pPr marL="137160" marR="0" lvl="0" indent="-137160">
                        <a:spcBef>
                          <a:spcPts val="0"/>
                        </a:spcBef>
                        <a:spcAft>
                          <a:spcPts val="600"/>
                        </a:spcAft>
                        <a:buClr>
                          <a:srgbClr val="3A748C"/>
                        </a:buClr>
                        <a:buSzPct val="120000"/>
                        <a:buFont typeface="Arial" panose="020B0604020202020204" pitchFamily="34" charset="0"/>
                        <a:buChar char="•"/>
                        <a:tabLst/>
                      </a:pP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endParaRPr lang="en-US" sz="1600" b="0" dirty="0">
                        <a:solidFill>
                          <a:srgbClr val="3A748C"/>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3F6"/>
                    </a:solidFill>
                  </a:tcPr>
                </a:tc>
                <a:tc>
                  <a:txBody>
                    <a:bodyPr/>
                    <a:lstStyle/>
                    <a:p>
                      <a:pPr marL="137160" marR="0" lvl="0" indent="-137160">
                        <a:spcBef>
                          <a:spcPts val="0"/>
                        </a:spcBef>
                        <a:spcAft>
                          <a:spcPts val="600"/>
                        </a:spcAft>
                        <a:buClr>
                          <a:srgbClr val="018080"/>
                        </a:buClr>
                        <a:buSzPct val="120000"/>
                        <a:buFont typeface="Arial" panose="020B0604020202020204" pitchFamily="34" charset="0"/>
                        <a:buChar char="•"/>
                        <a:tabLst>
                          <a:tab pos="5943600" algn="r"/>
                        </a:tabLst>
                      </a:pPr>
                      <a:r>
                        <a:rPr lang="en-US" sz="1200" b="0" dirty="0">
                          <a:effectLst/>
                          <a:latin typeface="Century Gothic" panose="020B0502020202020204" pitchFamily="34" charset="0"/>
                        </a:rPr>
                        <a:t>Cost One</a:t>
                      </a:r>
                      <a:endParaRPr lang="en-US" sz="1200" b="0" dirty="0">
                        <a:effectLst/>
                        <a:latin typeface="Century Gothic" panose="020B0502020202020204" pitchFamily="34" charset="0"/>
                        <a:cs typeface="Times New Roman" panose="02020603050405020304" pitchFamily="18" charset="0"/>
                      </a:endParaRPr>
                    </a:p>
                  </a:txBody>
                  <a:tcPr marT="91440" marB="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5943600" algn="r"/>
                        </a:tabLst>
                      </a:pPr>
                      <a:endParaRPr lang="en-US" sz="1600" b="0" dirty="0">
                        <a:solidFill>
                          <a:srgbClr val="00808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BF6F6"/>
                    </a:solidFill>
                  </a:tcPr>
                </a:tc>
                <a:tc>
                  <a:txBody>
                    <a:bodyPr/>
                    <a:lstStyle/>
                    <a:p>
                      <a:pPr marL="0" marR="0" algn="ctr">
                        <a:spcBef>
                          <a:spcPts val="0"/>
                        </a:spcBef>
                        <a:spcAft>
                          <a:spcPts val="0"/>
                        </a:spcAft>
                        <a:tabLst>
                          <a:tab pos="5943600" algn="r"/>
                        </a:tabLst>
                      </a:pP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algn="ctr">
                        <a:spcBef>
                          <a:spcPts val="0"/>
                        </a:spcBef>
                        <a:spcAft>
                          <a:spcPts val="0"/>
                        </a:spcAft>
                        <a:tabLst>
                          <a:tab pos="5943600" algn="r"/>
                        </a:tabLst>
                      </a:pPr>
                      <a:endParaRPr lang="en-US" sz="1600" b="0" dirty="0">
                        <a:solidFill>
                          <a:schemeClr val="accent3">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extLst>
                  <a:ext uri="{0D108BD9-81ED-4DB2-BD59-A6C34878D82A}">
                    <a16:rowId xmlns:a16="http://schemas.microsoft.com/office/drawing/2014/main" val="3588311535"/>
                  </a:ext>
                </a:extLst>
              </a:tr>
            </a:tbl>
          </a:graphicData>
        </a:graphic>
      </p:graphicFrame>
      <p:sp>
        <p:nvSpPr>
          <p:cNvPr id="4" name="Rectangle 3">
            <a:extLst>
              <a:ext uri="{FF2B5EF4-FFF2-40B4-BE49-F238E27FC236}">
                <a16:creationId xmlns:a16="http://schemas.microsoft.com/office/drawing/2014/main" id="{FB09B848-3C56-E5BE-757E-6F3573EC9AE3}"/>
              </a:ext>
            </a:extLst>
          </p:cNvPr>
          <p:cNvSpPr/>
          <p:nvPr/>
        </p:nvSpPr>
        <p:spPr>
          <a:xfrm>
            <a:off x="300508" y="1648624"/>
            <a:ext cx="4389120" cy="2286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1500" kern="100" spc="300" dirty="0">
                <a:solidFill>
                  <a:schemeClr val="tx1">
                    <a:lumMod val="50000"/>
                    <a:lumOff val="50000"/>
                  </a:schemeClr>
                </a:solidFill>
                <a:latin typeface="Century Gothic" panose="020B0502020202020204" pitchFamily="34" charset="0"/>
                <a:ea typeface="Calibri" panose="020F0502020204030204" pitchFamily="34" charset="0"/>
                <a:cs typeface="Times New Roman" panose="02020603050405020304" pitchFamily="18" charset="0"/>
              </a:rPr>
              <a:t>COST–BENEFIT ANALYSIS CHART</a:t>
            </a:r>
            <a:endParaRPr lang="en-US" sz="15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12" name="Group 11">
            <a:extLst>
              <a:ext uri="{FF2B5EF4-FFF2-40B4-BE49-F238E27FC236}">
                <a16:creationId xmlns:a16="http://schemas.microsoft.com/office/drawing/2014/main" id="{920896C8-FE93-FBE4-B97F-021CC0854D26}"/>
              </a:ext>
            </a:extLst>
          </p:cNvPr>
          <p:cNvGrpSpPr/>
          <p:nvPr/>
        </p:nvGrpSpPr>
        <p:grpSpPr>
          <a:xfrm>
            <a:off x="11196084" y="833270"/>
            <a:ext cx="794536" cy="991306"/>
            <a:chOff x="10514795" y="1095400"/>
            <a:chExt cx="1302830" cy="991306"/>
          </a:xfrm>
        </p:grpSpPr>
        <p:sp>
          <p:nvSpPr>
            <p:cNvPr id="10" name="TextBox 9">
              <a:extLst>
                <a:ext uri="{FF2B5EF4-FFF2-40B4-BE49-F238E27FC236}">
                  <a16:creationId xmlns:a16="http://schemas.microsoft.com/office/drawing/2014/main" id="{BCDF337F-7F92-9347-1052-9F0A4A40817D}"/>
                </a:ext>
              </a:extLst>
            </p:cNvPr>
            <p:cNvSpPr txBox="1"/>
            <p:nvPr/>
          </p:nvSpPr>
          <p:spPr>
            <a:xfrm>
              <a:off x="10514795" y="1509625"/>
              <a:ext cx="1302830" cy="577081"/>
            </a:xfrm>
            <a:prstGeom prst="rect">
              <a:avLst/>
            </a:prstGeom>
            <a:solidFill>
              <a:srgbClr val="E2E2E2"/>
            </a:solidFill>
          </p:spPr>
          <p:txBody>
            <a:bodyPr wrap="square" anchor="ctr" anchorCtr="0">
              <a:spAutoFit/>
            </a:bodyPr>
            <a:lstStyle/>
            <a:p>
              <a:pPr marL="0" marR="0" algn="ctr">
                <a:spcBef>
                  <a:spcPts val="0"/>
                </a:spcBef>
                <a:spcAft>
                  <a:spcPts val="0"/>
                </a:spcAft>
                <a:tabLst>
                  <a:tab pos="5943600" algn="r"/>
                </a:tabLst>
              </a:pPr>
              <a:r>
                <a:rPr lang="en-US" sz="1050" b="0" dirty="0">
                  <a:solidFill>
                    <a:schemeClr val="accent3">
                      <a:lumMod val="50000"/>
                    </a:schemeClr>
                  </a:solidFill>
                  <a:effectLst/>
                  <a:latin typeface="Century Gothic" panose="020B0502020202020204" pitchFamily="34" charset="0"/>
                </a:rPr>
                <a:t>3 – HIGH</a:t>
              </a:r>
            </a:p>
            <a:p>
              <a:pPr marL="0" marR="0" algn="ctr">
                <a:spcBef>
                  <a:spcPts val="0"/>
                </a:spcBef>
                <a:spcAft>
                  <a:spcPts val="0"/>
                </a:spcAft>
                <a:tabLst>
                  <a:tab pos="5943600" algn="r"/>
                </a:tabLst>
              </a:pPr>
              <a:r>
                <a:rPr lang="en-US" sz="1050" dirty="0">
                  <a:solidFill>
                    <a:schemeClr val="accent3">
                      <a:lumMod val="50000"/>
                    </a:schemeClr>
                  </a:solidFill>
                  <a:latin typeface="Century Gothic" panose="020B0502020202020204" pitchFamily="34" charset="0"/>
                </a:rPr>
                <a:t>2 – MED</a:t>
              </a:r>
            </a:p>
            <a:p>
              <a:pPr marL="0" marR="0" algn="ctr">
                <a:spcBef>
                  <a:spcPts val="0"/>
                </a:spcBef>
                <a:spcAft>
                  <a:spcPts val="0"/>
                </a:spcAft>
                <a:tabLst>
                  <a:tab pos="5943600" algn="r"/>
                </a:tabLst>
              </a:pPr>
              <a:r>
                <a:rPr lang="en-US" sz="1050" b="0" dirty="0">
                  <a:solidFill>
                    <a:schemeClr val="accent3">
                      <a:lumMod val="50000"/>
                    </a:schemeClr>
                  </a:solidFill>
                  <a:effectLst/>
                  <a:latin typeface="Century Gothic" panose="020B0502020202020204" pitchFamily="34" charset="0"/>
                </a:rPr>
                <a:t>1 – LOW</a:t>
              </a:r>
            </a:p>
          </p:txBody>
        </p:sp>
        <p:sp>
          <p:nvSpPr>
            <p:cNvPr id="11" name="TextBox 10">
              <a:extLst>
                <a:ext uri="{FF2B5EF4-FFF2-40B4-BE49-F238E27FC236}">
                  <a16:creationId xmlns:a16="http://schemas.microsoft.com/office/drawing/2014/main" id="{43A7F856-28C3-0B7B-8EED-9D1EC8086DD8}"/>
                </a:ext>
              </a:extLst>
            </p:cNvPr>
            <p:cNvSpPr txBox="1"/>
            <p:nvPr/>
          </p:nvSpPr>
          <p:spPr>
            <a:xfrm>
              <a:off x="10514795" y="1095400"/>
              <a:ext cx="1302830" cy="411480"/>
            </a:xfrm>
            <a:prstGeom prst="rect">
              <a:avLst/>
            </a:prstGeom>
            <a:solidFill>
              <a:schemeClr val="accent3">
                <a:lumMod val="75000"/>
              </a:schemeClr>
            </a:solidFill>
          </p:spPr>
          <p:txBody>
            <a:bodyPr wrap="square">
              <a:spAutoFit/>
            </a:bodyPr>
            <a:lstStyle/>
            <a:p>
              <a:pPr marL="0" marR="0" algn="ctr">
                <a:spcBef>
                  <a:spcPts val="0"/>
                </a:spcBef>
                <a:spcAft>
                  <a:spcPts val="0"/>
                </a:spcAft>
                <a:tabLst>
                  <a:tab pos="5943600" algn="r"/>
                </a:tabLst>
              </a:pPr>
              <a:r>
                <a:rPr lang="en-US" sz="1050" dirty="0">
                  <a:solidFill>
                    <a:schemeClr val="accent3">
                      <a:lumMod val="20000"/>
                      <a:lumOff val="80000"/>
                    </a:schemeClr>
                  </a:solidFill>
                  <a:effectLst/>
                  <a:latin typeface="Century Gothic" panose="020B0502020202020204" pitchFamily="34" charset="0"/>
                </a:rPr>
                <a:t>IMPACT SCORES</a:t>
              </a:r>
              <a:endParaRPr lang="en-US" sz="1050" b="0" dirty="0">
                <a:solidFill>
                  <a:schemeClr val="accent3">
                    <a:lumMod val="20000"/>
                    <a:lumOff val="80000"/>
                  </a:schemeClr>
                </a:solidFill>
                <a:effectLst/>
                <a:latin typeface="Century Gothic" panose="020B0502020202020204" pitchFamily="34" charset="0"/>
              </a:endParaRPr>
            </a:p>
          </p:txBody>
        </p:sp>
      </p:grpSp>
    </p:spTree>
    <p:extLst>
      <p:ext uri="{BB962C8B-B14F-4D97-AF65-F5344CB8AC3E}">
        <p14:creationId xmlns:p14="http://schemas.microsoft.com/office/powerpoint/2010/main" val="3329265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9795</TotalTime>
  <Words>453</Words>
  <Application>Microsoft Macintosh PowerPoint</Application>
  <PresentationFormat>Widescreen</PresentationFormat>
  <Paragraphs>89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129</cp:revision>
  <cp:lastPrinted>2020-08-31T22:23:58Z</cp:lastPrinted>
  <dcterms:created xsi:type="dcterms:W3CDTF">2021-07-07T23:54:57Z</dcterms:created>
  <dcterms:modified xsi:type="dcterms:W3CDTF">2023-11-30T23:26:24Z</dcterms:modified>
</cp:coreProperties>
</file>