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EF"/>
    <a:srgbClr val="ACF1E6"/>
    <a:srgbClr val="008F5D"/>
    <a:srgbClr val="E5B01B"/>
    <a:srgbClr val="00CB84"/>
    <a:srgbClr val="0EB4B5"/>
    <a:srgbClr val="33DCC7"/>
    <a:srgbClr val="53C5BA"/>
    <a:srgbClr val="66F1E4"/>
    <a:srgbClr val="FF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86447"/>
  </p:normalViewPr>
  <p:slideViewPr>
    <p:cSldViewPr snapToGrid="0" snapToObjects="1">
      <p:cViewPr varScale="1">
        <p:scale>
          <a:sx n="128" d="100"/>
          <a:sy n="128" d="100"/>
        </p:scale>
        <p:origin x="4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s://www.smartsheet.com/try-it?trp=11544&amp;utm_source=integrated-content&amp;utm_campaign=/content/swot-templates-powerpoint&amp;utm_medium=Business+SWOT+Analysis+powerpoint+11544&amp;lpa=Business+SWOT+Analysis+powerpoint+11544"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a:r>
              <a:rPr lang="en-US" sz="2200" spc="300" dirty="0">
                <a:solidFill>
                  <a:schemeClr val="accent5">
                    <a:lumMod val="75000"/>
                  </a:schemeClr>
                </a:solidFill>
                <a:latin typeface="Century Gothic" panose="020B0502020202020204" pitchFamily="34" charset="0"/>
              </a:rPr>
              <a:t>STRENGTHS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a:r>
              <a:rPr lang="en-US" sz="2200" spc="300" dirty="0">
                <a:solidFill>
                  <a:schemeClr val="accent4">
                    <a:lumMod val="75000"/>
                  </a:schemeClr>
                </a:solidFill>
                <a:latin typeface="Century Gothic" panose="020B0502020202020204" pitchFamily="34" charset="0"/>
              </a:rPr>
              <a:t>WEAKNESSES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a:r>
              <a:rPr lang="en-US" sz="2200" spc="300" dirty="0">
                <a:solidFill>
                  <a:srgbClr val="008F5D"/>
                </a:solidFill>
                <a:latin typeface="Century Gothic" panose="020B0502020202020204" pitchFamily="34" charset="0"/>
              </a:rPr>
              <a:t>OPPORTUNITIES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a:r>
              <a:rPr lang="en-US" sz="2200" spc="300" dirty="0">
                <a:solidFill>
                  <a:schemeClr val="tx1">
                    <a:lumMod val="65000"/>
                    <a:lumOff val="35000"/>
                  </a:schemeClr>
                </a:solidFill>
                <a:latin typeface="Century Gothic" panose="020B0502020202020204" pitchFamily="34" charset="0"/>
              </a:rPr>
              <a:t>THREATS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17B81AFE-2299-F637-DDC4-73ADD08127B8}"/>
              </a:ext>
            </a:extLst>
          </p:cNvPr>
          <p:cNvSpPr txBox="1"/>
          <p:nvPr/>
        </p:nvSpPr>
        <p:spPr>
          <a:xfrm>
            <a:off x="300447" y="17637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BUSINESS SWOT ANALYSIS TEMPLATE</a:t>
            </a:r>
          </a:p>
        </p:txBody>
      </p:sp>
      <p:pic>
        <p:nvPicPr>
          <p:cNvPr id="3" name="Picture 2">
            <a:hlinkClick r:id="rId10"/>
            <a:extLst>
              <a:ext uri="{FF2B5EF4-FFF2-40B4-BE49-F238E27FC236}">
                <a16:creationId xmlns:a16="http://schemas.microsoft.com/office/drawing/2014/main" id="{621BCCF0-DD61-41C9-C9BE-47FDB199DFCB}"/>
              </a:ext>
            </a:extLst>
          </p:cNvPr>
          <p:cNvPicPr>
            <a:picLocks noChangeAspect="1"/>
          </p:cNvPicPr>
          <p:nvPr/>
        </p:nvPicPr>
        <p:blipFill>
          <a:blip r:embed="rId11"/>
          <a:stretch>
            <a:fillRect/>
          </a:stretch>
        </p:blipFill>
        <p:spPr>
          <a:xfrm>
            <a:off x="8275897" y="187165"/>
            <a:ext cx="3611877" cy="501240"/>
          </a:xfrm>
          <a:prstGeom prst="rect">
            <a:avLst/>
          </a:prstGeom>
        </p:spPr>
      </p:pic>
      <p:sp>
        <p:nvSpPr>
          <p:cNvPr id="5" name="Rectangle 4">
            <a:extLst>
              <a:ext uri="{FF2B5EF4-FFF2-40B4-BE49-F238E27FC236}">
                <a16:creationId xmlns:a16="http://schemas.microsoft.com/office/drawing/2014/main" id="{207DD672-C582-55E1-A261-F1580A0BBC7E}"/>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Strength One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a:t>
            </a: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Four</a:t>
            </a:r>
          </a:p>
        </p:txBody>
      </p:sp>
      <p:sp>
        <p:nvSpPr>
          <p:cNvPr id="6" name="Rectangle 5">
            <a:extLst>
              <a:ext uri="{FF2B5EF4-FFF2-40B4-BE49-F238E27FC236}">
                <a16:creationId xmlns:a16="http://schemas.microsoft.com/office/drawing/2014/main" id="{EC41F1C4-1FEC-C838-0C5A-8C15F0B70D7F}"/>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Opportunity One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Three</a:t>
            </a:r>
          </a:p>
        </p:txBody>
      </p:sp>
      <p:sp>
        <p:nvSpPr>
          <p:cNvPr id="7" name="Rectangle 6">
            <a:extLst>
              <a:ext uri="{FF2B5EF4-FFF2-40B4-BE49-F238E27FC236}">
                <a16:creationId xmlns:a16="http://schemas.microsoft.com/office/drawing/2014/main" id="{25AE8AAF-03B3-78D3-FBDC-F8BA836BFB5F}"/>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Weakness One</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Three</a:t>
            </a:r>
            <a:endParaRPr lang="en-US" sz="1400" dirty="0">
              <a:solidFill>
                <a:schemeClr val="tx1"/>
              </a:solidFill>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ECBA461F-7866-0C2E-862F-CF199983CD9D}"/>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Threat One</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4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Two</a:t>
            </a:r>
            <a:endPar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6786153" cy="523220"/>
          </a:xfrm>
          <a:prstGeom prst="rect">
            <a:avLst/>
          </a:prstGeom>
          <a:noFill/>
        </p:spPr>
        <p:txBody>
          <a:bodyPr wrap="square" rtlCol="0">
            <a:spAutoFit/>
          </a:bodyPr>
          <a:lstStyle/>
          <a:p>
            <a:r>
              <a:rPr lang="en-US" sz="2800" dirty="0">
                <a:solidFill>
                  <a:schemeClr val="tx1">
                    <a:lumMod val="75000"/>
                    <a:lumOff val="25000"/>
                  </a:schemeClr>
                </a:solidFill>
                <a:latin typeface="Century Gothic" panose="020B0502020202020204" pitchFamily="34" charset="0"/>
              </a:rPr>
              <a:t>BUSINESS SWOT ANALYSIS EXAMPLE</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a:r>
              <a:rPr lang="en-US" sz="2200" spc="300" dirty="0">
                <a:solidFill>
                  <a:schemeClr val="accent5">
                    <a:lumMod val="75000"/>
                  </a:schemeClr>
                </a:solidFill>
                <a:latin typeface="Century Gothic" panose="020B0502020202020204" pitchFamily="34" charset="0"/>
              </a:rPr>
              <a:t>STRENGTHS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a:r>
              <a:rPr lang="en-US" sz="2200" spc="300" dirty="0">
                <a:solidFill>
                  <a:schemeClr val="accent4">
                    <a:lumMod val="75000"/>
                  </a:schemeClr>
                </a:solidFill>
                <a:latin typeface="Century Gothic" panose="020B0502020202020204" pitchFamily="34" charset="0"/>
              </a:rPr>
              <a:t>WEAKNESSES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a:r>
              <a:rPr lang="en-US" sz="2200" spc="300" dirty="0">
                <a:solidFill>
                  <a:srgbClr val="008F5D"/>
                </a:solidFill>
                <a:latin typeface="Century Gothic" panose="020B0502020202020204" pitchFamily="34" charset="0"/>
              </a:rPr>
              <a:t>OPPORTUNITIES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a:r>
              <a:rPr lang="en-US" sz="2200" spc="300" dirty="0">
                <a:solidFill>
                  <a:schemeClr val="tx1">
                    <a:lumMod val="65000"/>
                    <a:lumOff val="35000"/>
                  </a:schemeClr>
                </a:solidFill>
                <a:latin typeface="Century Gothic" panose="020B0502020202020204" pitchFamily="34" charset="0"/>
              </a:rPr>
              <a:t>THREATS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7CBE480-FEB0-8BD0-FA4F-E8399313F792}"/>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CONSUMER ORIENTED: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can sell digital-only products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 customers all over the world.</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BUSINESS ORIENTED: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can incorporate blockchain technology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accept all kinds of digital payments.</a:t>
            </a:r>
            <a:endParaRPr lang="en-US" sz="1500" dirty="0">
              <a:solidFill>
                <a:schemeClr val="tx1"/>
              </a:solidFill>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C3134E32-06B5-488C-170A-D7D8BB69545C}"/>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DIGITAL EXPANSION: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have an opportunity to reach a much broader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(i.e., worldwide) audience.</a:t>
            </a:r>
          </a:p>
          <a:p>
            <a:pPr marL="285750" marR="0" lvl="0" indent="-285750">
              <a:lnSpc>
                <a:spcPct val="115000"/>
              </a:lnSpc>
              <a:spcBef>
                <a:spcPts val="0"/>
              </a:spcBef>
              <a:spcAft>
                <a:spcPts val="1200"/>
              </a:spcAft>
              <a:buClr>
                <a:schemeClr val="tx1">
                  <a:lumMod val="65000"/>
                  <a:lumOff val="35000"/>
                </a:schemeClr>
              </a:buClr>
              <a:buFont typeface=".PingFang SC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NEW REVENUE STREAMS: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can create new digital and real-world product lines and set ourselves up for future growth and evolution.</a:t>
            </a:r>
          </a:p>
        </p:txBody>
      </p:sp>
      <p:sp>
        <p:nvSpPr>
          <p:cNvPr id="8" name="Rectangle 7">
            <a:extLst>
              <a:ext uri="{FF2B5EF4-FFF2-40B4-BE49-F238E27FC236}">
                <a16:creationId xmlns:a16="http://schemas.microsoft.com/office/drawing/2014/main" id="{7809AE9A-7D13-5383-89FE-864DE2C5F994}"/>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INFRASTRUCTURE IN INFANCY: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will be a substantial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number of growing pains.</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 MENTORS OR EXPERTS: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Because the metaverse is new, there are no proven mentors or experts to help guide us.</a:t>
            </a:r>
            <a:endParaRPr lang="en-US" sz="1500" dirty="0">
              <a:solidFill>
                <a:schemeClr val="tx1"/>
              </a:solidFill>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EB97C9A-96CB-16F5-8D61-8B967D7A64FA}"/>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SECURITY: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Not enough is known about cybersecurity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the risks of hacking within the metaverse.</a:t>
            </a:r>
          </a:p>
          <a:p>
            <a:pPr marL="285750" marR="0" lvl="0" indent="-285750">
              <a:lnSpc>
                <a:spcPct val="115000"/>
              </a:lnSpc>
              <a:spcBef>
                <a:spcPts val="0"/>
              </a:spcBef>
              <a:spcAft>
                <a:spcPts val="1200"/>
              </a:spcAft>
              <a:buClr>
                <a:schemeClr val="tx1">
                  <a:lumMod val="65000"/>
                  <a:lumOff val="35000"/>
                </a:schemeClr>
              </a:buClr>
              <a:buFont typeface="System Font Regular"/>
              <a:buChar char="—"/>
            </a:pP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CRIME AND HARASSMENT: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 is difficult to enforce rules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laws in a digital space.</a:t>
            </a:r>
          </a:p>
        </p:txBody>
      </p:sp>
    </p:spTree>
    <p:extLst>
      <p:ext uri="{BB962C8B-B14F-4D97-AF65-F5344CB8AC3E}">
        <p14:creationId xmlns:p14="http://schemas.microsoft.com/office/powerpoint/2010/main" val="353744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1616</TotalTime>
  <Words>288</Words>
  <Application>Microsoft Macintosh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34</cp:revision>
  <cp:lastPrinted>2020-08-31T22:23:58Z</cp:lastPrinted>
  <dcterms:created xsi:type="dcterms:W3CDTF">2021-07-07T23:54:57Z</dcterms:created>
  <dcterms:modified xsi:type="dcterms:W3CDTF">2023-01-27T20:21:50Z</dcterms:modified>
</cp:coreProperties>
</file>