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354" r:id="rId2"/>
    <p:sldId id="356" r:id="rId3"/>
    <p:sldId id="357" r:id="rId4"/>
    <p:sldId id="358" r:id="rId5"/>
    <p:sldId id="359" r:id="rId6"/>
    <p:sldId id="360" r:id="rId7"/>
    <p:sldId id="355"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3C9"/>
    <a:srgbClr val="12C2B7"/>
    <a:srgbClr val="D7EEB2"/>
    <a:srgbClr val="F3FEEC"/>
    <a:srgbClr val="F1FEE3"/>
    <a:srgbClr val="E6FDF3"/>
    <a:srgbClr val="E1F7ED"/>
    <a:srgbClr val="C2F0DF"/>
    <a:srgbClr val="EAEEF3"/>
    <a:srgbClr val="F7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7" autoAdjust="0"/>
    <p:restoredTop sz="86447"/>
  </p:normalViewPr>
  <p:slideViewPr>
    <p:cSldViewPr snapToGrid="0" snapToObjects="1">
      <p:cViewPr varScale="1">
        <p:scale>
          <a:sx n="128" d="100"/>
          <a:sy n="128" d="100"/>
        </p:scale>
        <p:origin x="66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9/13/22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smartsheet.com/try-it?trp=11490&amp;utm_source=integrated-content&amp;utm_campaign=/content/raci-templates&amp;utm_medium=RACI+Matrix+Table+powerpoint+11490&amp;lpa=RACI+Matrix+Table+powerpoint+11490&amp;lx=PFpZZjisDNTS-Ddigi3MyABAgeTPLDIL8TQRu558b7w" TargetMode="External"/><Relationship Id="rId12"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14.sv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240617"/>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pic>
        <p:nvPicPr>
          <p:cNvPr id="4" name="Picture 3">
            <a:hlinkClick r:id="rId7"/>
            <a:extLst>
              <a:ext uri="{FF2B5EF4-FFF2-40B4-BE49-F238E27FC236}">
                <a16:creationId xmlns:a16="http://schemas.microsoft.com/office/drawing/2014/main" id="{4AEB8225-3AA8-AF48-AD51-3F5F53316D6B}"/>
              </a:ext>
            </a:extLst>
          </p:cNvPr>
          <p:cNvPicPr>
            <a:picLocks noChangeAspect="1"/>
          </p:cNvPicPr>
          <p:nvPr/>
        </p:nvPicPr>
        <p:blipFill>
          <a:blip r:embed="rId8"/>
          <a:stretch>
            <a:fillRect/>
          </a:stretch>
        </p:blipFill>
        <p:spPr>
          <a:xfrm>
            <a:off x="7457824" y="317165"/>
            <a:ext cx="4336154" cy="601752"/>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RACI MATRIX TABLE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411377" y="1290122"/>
            <a:ext cx="4436496" cy="4031873"/>
          </a:xfrm>
          <a:prstGeom prst="rect">
            <a:avLst/>
          </a:prstGeom>
          <a:noFill/>
        </p:spPr>
        <p:txBody>
          <a:bodyPr wrap="square" rtlCol="0">
            <a:spAutoFit/>
          </a:bodyPr>
          <a:lstStyle/>
          <a:p>
            <a:r>
              <a:rPr lang="en-US" sz="9600" dirty="0">
                <a:solidFill>
                  <a:schemeClr val="tx1">
                    <a:lumMod val="65000"/>
                    <a:lumOff val="35000"/>
                  </a:schemeClr>
                </a:solidFill>
                <a:latin typeface="Century Gothic" panose="020B0502020202020204" pitchFamily="34" charset="0"/>
              </a:rPr>
              <a:t>RACI</a:t>
            </a:r>
          </a:p>
          <a:p>
            <a:r>
              <a:rPr lang="en-US" sz="8000" dirty="0">
                <a:solidFill>
                  <a:schemeClr val="tx1">
                    <a:lumMod val="65000"/>
                    <a:lumOff val="35000"/>
                  </a:schemeClr>
                </a:solidFill>
                <a:latin typeface="Century Gothic" panose="020B0502020202020204" pitchFamily="34" charset="0"/>
              </a:rPr>
              <a:t>Matrix</a:t>
            </a:r>
          </a:p>
          <a:p>
            <a:r>
              <a:rPr lang="en-US" sz="8000" dirty="0">
                <a:solidFill>
                  <a:schemeClr val="tx1">
                    <a:lumMod val="65000"/>
                    <a:lumOff val="35000"/>
                  </a:schemeClr>
                </a:solidFill>
                <a:latin typeface="Century Gothic" panose="020B0502020202020204" pitchFamily="34" charset="0"/>
              </a:rPr>
              <a:t>Table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8138087"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9"/>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11"/>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74126"/>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86426"/>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98726"/>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411026"/>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3">
            <a:alphaModFix amt="70000"/>
            <a:extLst>
              <a:ext uri="{96DAC541-7B7A-43D3-8B79-37D633B846F1}">
                <asvg:svgBlip xmlns:asvg="http://schemas.microsoft.com/office/drawing/2016/SVG/main" r:embed="rId14"/>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5">
            <a:alphaModFix amt="50000"/>
            <a:extLst>
              <a:ext uri="{96DAC541-7B7A-43D3-8B79-37D633B846F1}">
                <asvg:svgBlip xmlns:asvg="http://schemas.microsoft.com/office/drawing/2016/SVG/main" r:embed="rId16"/>
              </a:ext>
            </a:extLst>
          </a:blip>
          <a:stretch>
            <a:fillRect/>
          </a:stretch>
        </p:blipFill>
        <p:spPr>
          <a:xfrm>
            <a:off x="4003268" y="121025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1: </a:t>
            </a:r>
            <a:r>
              <a:rPr lang="en-US" sz="4000" dirty="0">
                <a:solidFill>
                  <a:schemeClr val="tx1">
                    <a:lumMod val="75000"/>
                    <a:lumOff val="25000"/>
                  </a:schemeClr>
                </a:solidFill>
                <a:latin typeface="Century Gothic" panose="020B0502020202020204" pitchFamily="34" charset="0"/>
              </a:rPr>
              <a:t>INITIATE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507424346"/>
              </p:ext>
            </p:extLst>
          </p:nvPr>
        </p:nvGraphicFramePr>
        <p:xfrm>
          <a:off x="300446" y="1387615"/>
          <a:ext cx="11469802" cy="4126896"/>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050" u="none" strike="noStrike" dirty="0">
                          <a:effectLst/>
                          <a:latin typeface="Century Gothic" panose="020B0502020202020204" pitchFamily="34" charset="0"/>
                        </a:rPr>
                        <a:t>Request Review by PMO</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455614">
                <a:tc gridSpan="2">
                  <a:txBody>
                    <a:bodyPr/>
                    <a:lstStyle/>
                    <a:p>
                      <a:pPr algn="l" fontAlgn="ctr"/>
                      <a:r>
                        <a:rPr lang="en-US" sz="1050" u="none" strike="noStrike" dirty="0">
                          <a:effectLst/>
                          <a:latin typeface="Century Gothic" panose="020B0502020202020204" pitchFamily="34" charset="0"/>
                        </a:rPr>
                        <a:t>Submit Project Request</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r h="455614">
                <a:tc gridSpan="2">
                  <a:txBody>
                    <a:bodyPr/>
                    <a:lstStyle/>
                    <a:p>
                      <a:pPr algn="l" fontAlgn="ctr"/>
                      <a:r>
                        <a:rPr lang="en-US" sz="1050" u="none" strike="noStrike" dirty="0">
                          <a:effectLst/>
                          <a:latin typeface="Century Gothic" panose="020B0502020202020204" pitchFamily="34" charset="0"/>
                        </a:rPr>
                        <a:t>Research Solution</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854155049"/>
                  </a:ext>
                </a:extLst>
              </a:tr>
              <a:tr h="455614">
                <a:tc gridSpan="2">
                  <a:txBody>
                    <a:bodyPr/>
                    <a:lstStyle/>
                    <a:p>
                      <a:pPr algn="l" fontAlgn="ctr"/>
                      <a:r>
                        <a:rPr lang="en-US" sz="1050" u="none" strike="noStrike" dirty="0">
                          <a:effectLst/>
                          <a:latin typeface="Century Gothic" panose="020B0502020202020204" pitchFamily="34" charset="0"/>
                        </a:rPr>
                        <a:t>Develop Business Case</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2663530952"/>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34869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2: </a:t>
            </a:r>
            <a:r>
              <a:rPr lang="en-US" sz="4000" dirty="0">
                <a:solidFill>
                  <a:schemeClr val="tx1">
                    <a:lumMod val="75000"/>
                    <a:lumOff val="25000"/>
                  </a:schemeClr>
                </a:solidFill>
                <a:latin typeface="Century Gothic" panose="020B0502020202020204" pitchFamily="34" charset="0"/>
              </a:rPr>
              <a:t>PLAN</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584990585"/>
              </p:ext>
            </p:extLst>
          </p:nvPr>
        </p:nvGraphicFramePr>
        <p:xfrm>
          <a:off x="300446" y="1387615"/>
          <a:ext cx="11469802" cy="3861083"/>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Project Charter</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Schedule</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Additional Plans as Required</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854155049"/>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8295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3: </a:t>
            </a:r>
            <a:r>
              <a:rPr lang="en-US" sz="4000" dirty="0">
                <a:solidFill>
                  <a:schemeClr val="tx1">
                    <a:lumMod val="75000"/>
                    <a:lumOff val="25000"/>
                  </a:schemeClr>
                </a:solidFill>
                <a:latin typeface="Century Gothic" panose="020B0502020202020204" pitchFamily="34" charset="0"/>
              </a:rPr>
              <a:t>EXECUTE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62456172"/>
              </p:ext>
            </p:extLst>
          </p:nvPr>
        </p:nvGraphicFramePr>
        <p:xfrm>
          <a:off x="300446" y="1387615"/>
          <a:ext cx="11469802" cy="3342202"/>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Build Deliverables</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A / 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Status Report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23883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4: </a:t>
            </a:r>
            <a:r>
              <a:rPr lang="en-US" sz="4000" dirty="0">
                <a:solidFill>
                  <a:schemeClr val="tx1">
                    <a:lumMod val="75000"/>
                    <a:lumOff val="25000"/>
                  </a:schemeClr>
                </a:solidFill>
                <a:latin typeface="Century Gothic" panose="020B0502020202020204" pitchFamily="34" charset="0"/>
              </a:rPr>
              <a:t>CONTROL</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24008522"/>
              </p:ext>
            </p:extLst>
          </p:nvPr>
        </p:nvGraphicFramePr>
        <p:xfrm>
          <a:off x="300446" y="1387615"/>
          <a:ext cx="11469802" cy="2823321"/>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Perform Change Management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13513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5: </a:t>
            </a:r>
            <a:r>
              <a:rPr lang="en-US" sz="4000" dirty="0">
                <a:solidFill>
                  <a:schemeClr val="tx1">
                    <a:lumMod val="75000"/>
                    <a:lumOff val="25000"/>
                  </a:schemeClr>
                </a:solidFill>
                <a:latin typeface="Century Gothic" panose="020B0502020202020204" pitchFamily="34" charset="0"/>
              </a:rPr>
              <a:t>CLOSE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619919960"/>
              </p:ext>
            </p:extLst>
          </p:nvPr>
        </p:nvGraphicFramePr>
        <p:xfrm>
          <a:off x="300446" y="1387615"/>
          <a:ext cx="11469802" cy="3342202"/>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Lessons Learned</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Project Closure Report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46078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Tree>
    <p:extLst>
      <p:ext uri="{BB962C8B-B14F-4D97-AF65-F5344CB8AC3E}">
        <p14:creationId xmlns:p14="http://schemas.microsoft.com/office/powerpoint/2010/main" val="3358997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12159</TotalTime>
  <Words>858</Words>
  <Application>Microsoft Macintosh PowerPoint</Application>
  <PresentationFormat>Widescreen</PresentationFormat>
  <Paragraphs>449</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28</cp:revision>
  <dcterms:created xsi:type="dcterms:W3CDTF">2022-05-22T18:55:25Z</dcterms:created>
  <dcterms:modified xsi:type="dcterms:W3CDTF">2022-09-13T18:38:54Z</dcterms:modified>
</cp:coreProperties>
</file>